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theme/themeOverride1.xml" ContentType="application/vnd.openxmlformats-officedocument.themeOverrid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theme/themeOverride2.xml" ContentType="application/vnd.openxmlformats-officedocument.themeOverride+xml"/>
  <Override PartName="/ppt/charts/chart10.xml" ContentType="application/vnd.openxmlformats-officedocument.drawingml.chart+xml"/>
  <Override PartName="/ppt/theme/themeOverride3.xml" ContentType="application/vnd.openxmlformats-officedocument.themeOverride+xml"/>
  <Override PartName="/ppt/charts/chart11.xml" ContentType="application/vnd.openxmlformats-officedocument.drawingml.chart+xml"/>
  <Override PartName="/ppt/theme/themeOverride4.xml" ContentType="application/vnd.openxmlformats-officedocument.themeOverride+xml"/>
  <Override PartName="/ppt/notesSlides/notesSlide1.xml" ContentType="application/vnd.openxmlformats-officedocument.presentationml.notesSlide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theme/themeOverride5.xml" ContentType="application/vnd.openxmlformats-officedocument.themeOverride+xml"/>
  <Override PartName="/ppt/charts/chart16.xml" ContentType="application/vnd.openxmlformats-officedocument.drawingml.chart+xml"/>
  <Override PartName="/ppt/theme/themeOverride6.xml" ContentType="application/vnd.openxmlformats-officedocument.themeOverride+xml"/>
  <Override PartName="/ppt/charts/chart17.xml" ContentType="application/vnd.openxmlformats-officedocument.drawingml.chart+xml"/>
  <Override PartName="/ppt/theme/themeOverride7.xml" ContentType="application/vnd.openxmlformats-officedocument.themeOverride+xml"/>
  <Override PartName="/ppt/drawings/drawing1.xml" ContentType="application/vnd.openxmlformats-officedocument.drawingml.chartshapes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charts/chart23.xml" ContentType="application/vnd.openxmlformats-officedocument.drawingml.chart+xml"/>
  <Override PartName="/ppt/charts/chart24.xml" ContentType="application/vnd.openxmlformats-officedocument.drawingml.chart+xml"/>
  <Override PartName="/ppt/charts/chart25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47"/>
  </p:notesMasterIdLst>
  <p:handoutMasterIdLst>
    <p:handoutMasterId r:id="rId48"/>
  </p:handoutMasterIdLst>
  <p:sldIdLst>
    <p:sldId id="316" r:id="rId2"/>
    <p:sldId id="276" r:id="rId3"/>
    <p:sldId id="288" r:id="rId4"/>
    <p:sldId id="290" r:id="rId5"/>
    <p:sldId id="306" r:id="rId6"/>
    <p:sldId id="365" r:id="rId7"/>
    <p:sldId id="309" r:id="rId8"/>
    <p:sldId id="283" r:id="rId9"/>
    <p:sldId id="318" r:id="rId10"/>
    <p:sldId id="307" r:id="rId11"/>
    <p:sldId id="282" r:id="rId12"/>
    <p:sldId id="325" r:id="rId13"/>
    <p:sldId id="326" r:id="rId14"/>
    <p:sldId id="320" r:id="rId15"/>
    <p:sldId id="321" r:id="rId16"/>
    <p:sldId id="322" r:id="rId17"/>
    <p:sldId id="349" r:id="rId18"/>
    <p:sldId id="333" r:id="rId19"/>
    <p:sldId id="334" r:id="rId20"/>
    <p:sldId id="332" r:id="rId21"/>
    <p:sldId id="336" r:id="rId22"/>
    <p:sldId id="355" r:id="rId23"/>
    <p:sldId id="314" r:id="rId24"/>
    <p:sldId id="315" r:id="rId25"/>
    <p:sldId id="347" r:id="rId26"/>
    <p:sldId id="328" r:id="rId27"/>
    <p:sldId id="329" r:id="rId28"/>
    <p:sldId id="352" r:id="rId29"/>
    <p:sldId id="287" r:id="rId30"/>
    <p:sldId id="356" r:id="rId31"/>
    <p:sldId id="303" r:id="rId32"/>
    <p:sldId id="360" r:id="rId33"/>
    <p:sldId id="364" r:id="rId34"/>
    <p:sldId id="338" r:id="rId35"/>
    <p:sldId id="339" r:id="rId36"/>
    <p:sldId id="340" r:id="rId37"/>
    <p:sldId id="343" r:id="rId38"/>
    <p:sldId id="341" r:id="rId39"/>
    <p:sldId id="342" r:id="rId40"/>
    <p:sldId id="344" r:id="rId41"/>
    <p:sldId id="345" r:id="rId42"/>
    <p:sldId id="348" r:id="rId43"/>
    <p:sldId id="363" r:id="rId44"/>
    <p:sldId id="359" r:id="rId45"/>
    <p:sldId id="354" r:id="rId46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Романенко Мария" initials="РМ" lastIdx="7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57" autoAdjust="0"/>
    <p:restoredTop sz="94605" autoAdjust="0"/>
  </p:normalViewPr>
  <p:slideViewPr>
    <p:cSldViewPr>
      <p:cViewPr>
        <p:scale>
          <a:sx n="58" d="100"/>
          <a:sy n="58" d="100"/>
        </p:scale>
        <p:origin x="-1416" y="-2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41" d="100"/>
          <a:sy n="41" d="100"/>
        </p:scale>
        <p:origin x="-2381" y="-8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image" Target="../media/image4.jpeg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openxmlformats.org/officeDocument/2006/relationships/image" Target="../media/image4.jpeg"/><Relationship Id="rId1" Type="http://schemas.openxmlformats.org/officeDocument/2006/relationships/themeOverride" Target="../theme/themeOverride3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openxmlformats.org/officeDocument/2006/relationships/image" Target="../media/image4.jpeg"/><Relationship Id="rId1" Type="http://schemas.openxmlformats.org/officeDocument/2006/relationships/themeOverride" Target="../theme/themeOverride4.xml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1.xlsx"/><Relationship Id="rId1" Type="http://schemas.openxmlformats.org/officeDocument/2006/relationships/image" Target="../media/image4.jpeg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2.xlsx"/><Relationship Id="rId1" Type="http://schemas.openxmlformats.org/officeDocument/2006/relationships/image" Target="../media/image4.jpeg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3.xlsx"/><Relationship Id="rId1" Type="http://schemas.openxmlformats.org/officeDocument/2006/relationships/image" Target="../media/image4.jpeg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4.xlsx"/><Relationship Id="rId2" Type="http://schemas.openxmlformats.org/officeDocument/2006/relationships/image" Target="../media/image4.jpeg"/><Relationship Id="rId1" Type="http://schemas.openxmlformats.org/officeDocument/2006/relationships/themeOverride" Target="../theme/themeOverride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5.xlsx"/><Relationship Id="rId2" Type="http://schemas.openxmlformats.org/officeDocument/2006/relationships/image" Target="../media/image4.jpeg"/><Relationship Id="rId1" Type="http://schemas.openxmlformats.org/officeDocument/2006/relationships/themeOverride" Target="../theme/themeOverride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6.xlsx"/><Relationship Id="rId2" Type="http://schemas.openxmlformats.org/officeDocument/2006/relationships/image" Target="../media/image4.jpeg"/><Relationship Id="rId1" Type="http://schemas.openxmlformats.org/officeDocument/2006/relationships/themeOverride" Target="../theme/themeOverride7.xml"/><Relationship Id="rId4" Type="http://schemas.openxmlformats.org/officeDocument/2006/relationships/chartUserShapes" Target="../drawings/drawing1.xml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romanenko\&#1056;&#1072;&#1073;&#1086;&#1095;&#1080;&#1081;%20&#1089;&#1090;&#1086;&#1083;\&#1057;&#1087;&#1080;&#1089;&#1086;&#1082;%20&#1040;&#1050;&#1062;.xlsx" TargetMode="External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romanenko\&#1056;&#1072;&#1073;&#1086;&#1095;&#1080;&#1081;%20&#1089;&#1090;&#1086;&#1083;\&#1057;&#1087;&#1080;&#1089;&#1086;&#1082;%20&#1040;&#1050;&#1062;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image" Target="../media/image4.jpeg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romanenko\&#1056;&#1072;&#1073;&#1086;&#1095;&#1080;&#1081;%20&#1089;&#1090;&#1086;&#1083;\&#1057;&#1087;&#1080;&#1089;&#1086;&#1082;%20&#1040;&#1050;&#1062;.xlsx" TargetMode="External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oleObject" Target="file:///\\Data03\WorkData\CallCenter\&#1040;&#1076;&#1084;&#1080;&#1085;&#1080;&#1089;&#1090;&#1088;&#1072;&#1094;&#1080;&#1103;\&#1048;&#1089;&#1089;&#1083;&#1077;&#1076;&#1086;&#1074;&#1072;&#1085;&#1080;&#1103;%20&#1088;&#1099;&#1085;&#1082;&#1072;%20&#1050;&#1062;%20&#1059;&#1082;&#1088;&#1072;&#1080;&#1085;&#1099;\&#1048;&#1089;&#1089;&#1083;&#1077;&#1076;&#1086;&#1074;&#1072;&#1085;&#1080;&#1077;%20&#1040;&#1050;&#1062;_2013\&#1057;&#1087;&#1080;&#1089;&#1086;&#1082;%20&#1040;&#1050;&#1062;.xlsx" TargetMode="External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oleObject" Target="file:///\\Data03\WorkData\CallCenter\&#1040;&#1076;&#1084;&#1080;&#1085;&#1080;&#1089;&#1090;&#1088;&#1072;&#1094;&#1080;&#1103;\&#1048;&#1089;&#1089;&#1083;&#1077;&#1076;&#1086;&#1074;&#1072;&#1085;&#1080;&#1103;%20&#1088;&#1099;&#1085;&#1082;&#1072;%20&#1050;&#1062;%20&#1059;&#1082;&#1088;&#1072;&#1080;&#1085;&#1099;\&#1048;&#1089;&#1089;&#1083;&#1077;&#1076;&#1086;&#1074;&#1072;&#1085;&#1080;&#1077;%20&#1040;&#1050;&#1062;_2013\&#1057;&#1087;&#1080;&#1089;&#1086;&#1082;%20&#1040;&#1050;&#1062;.xlsx" TargetMode="External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oleObject" Target="file:///\\Data03\WorkData\CallCenter\&#1040;&#1076;&#1084;&#1080;&#1085;&#1080;&#1089;&#1090;&#1088;&#1072;&#1094;&#1080;&#1103;\&#1048;&#1089;&#1089;&#1083;&#1077;&#1076;&#1086;&#1074;&#1072;&#1085;&#1080;&#1103;%20&#1088;&#1099;&#1085;&#1082;&#1072;%20&#1050;&#1062;%20&#1059;&#1082;&#1088;&#1072;&#1080;&#1085;&#1099;\&#1048;&#1089;&#1089;&#1083;&#1077;&#1076;&#1086;&#1074;&#1072;&#1085;&#1080;&#1077;%20&#1040;&#1050;&#1062;_2013\&#1057;&#1087;&#1080;&#1089;&#1086;&#1082;%20&#1040;&#1050;&#1062;.xlsx" TargetMode="External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oleObject" Target="file:///\\Data03\WorkData\CallCenter\&#1040;&#1076;&#1084;&#1080;&#1085;&#1080;&#1089;&#1090;&#1088;&#1072;&#1094;&#1080;&#1103;\&#1048;&#1089;&#1089;&#1083;&#1077;&#1076;&#1086;&#1074;&#1072;&#1085;&#1080;&#1103;%20&#1088;&#1099;&#1085;&#1082;&#1072;%20&#1050;&#1062;%20&#1059;&#1082;&#1088;&#1072;&#1080;&#1085;&#1099;\&#1048;&#1089;&#1089;&#1083;&#1077;&#1076;&#1086;&#1074;&#1072;&#1085;&#1080;&#1077;%20&#1040;&#1050;&#1062;_2013\&#1057;&#1087;&#1080;&#1089;&#1086;&#1082;%20&#1040;&#1050;&#1062;.xlsx" TargetMode="External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oleObject" Target="file:///\\Data03\WorkData\CallCenter\&#1040;&#1076;&#1084;&#1080;&#1085;&#1080;&#1089;&#1090;&#1088;&#1072;&#1094;&#1080;&#1103;\&#1048;&#1089;&#1089;&#1083;&#1077;&#1076;&#1086;&#1074;&#1072;&#1085;&#1080;&#1103;%20&#1088;&#1099;&#1085;&#1082;&#1072;%20&#1050;&#1062;%20&#1059;&#1082;&#1088;&#1072;&#1080;&#1085;&#1099;\&#1048;&#1089;&#1089;&#1083;&#1077;&#1076;&#1086;&#1074;&#1072;&#1085;&#1080;&#1077;%20&#1040;&#1050;&#1062;_2013\&#1057;&#1087;&#1080;&#1089;&#1086;&#1082;%20&#1040;&#1050;&#1062;.xlsx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image" Target="../media/image4.jpeg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openxmlformats.org/officeDocument/2006/relationships/image" Target="../media/image4.jpeg"/><Relationship Id="rId1" Type="http://schemas.openxmlformats.org/officeDocument/2006/relationships/themeOverride" Target="../theme/themeOverride1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.xlsx"/><Relationship Id="rId1" Type="http://schemas.openxmlformats.org/officeDocument/2006/relationships/image" Target="../media/image4.jpeg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6.xlsx"/><Relationship Id="rId1" Type="http://schemas.openxmlformats.org/officeDocument/2006/relationships/image" Target="../media/image4.jpeg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7.xlsx"/><Relationship Id="rId1" Type="http://schemas.openxmlformats.org/officeDocument/2006/relationships/image" Target="../media/image4.jpeg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openxmlformats.org/officeDocument/2006/relationships/image" Target="../media/image4.jpeg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Лист2!$A$3</c:f>
              <c:strCache>
                <c:ptCount val="1"/>
                <c:pt idx="0">
                  <c:v>Общее количество АКЦ</c:v>
                </c:pt>
              </c:strCache>
            </c:strRef>
          </c:tx>
          <c:spPr>
            <a:ln w="41275"/>
          </c:spPr>
          <c:marker>
            <c:symbol val="diamond"/>
            <c:size val="10"/>
          </c:marker>
          <c:dLbls>
            <c:txPr>
              <a:bodyPr/>
              <a:lstStyle/>
              <a:p>
                <a:pPr>
                  <a:defRPr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Лист2!$B$2:$K$2</c:f>
              <c:strCache>
                <c:ptCount val="10"/>
                <c:pt idx="0">
                  <c:v>Ранее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</c:strCache>
            </c:strRef>
          </c:cat>
          <c:val>
            <c:numRef>
              <c:f>Лист2!$B$3:$K$3</c:f>
              <c:numCache>
                <c:formatCode>General</c:formatCode>
                <c:ptCount val="10"/>
                <c:pt idx="0">
                  <c:v>9</c:v>
                </c:pt>
                <c:pt idx="1">
                  <c:v>15</c:v>
                </c:pt>
                <c:pt idx="2">
                  <c:v>17</c:v>
                </c:pt>
                <c:pt idx="3">
                  <c:v>24</c:v>
                </c:pt>
                <c:pt idx="4">
                  <c:v>30</c:v>
                </c:pt>
                <c:pt idx="5">
                  <c:v>39</c:v>
                </c:pt>
                <c:pt idx="6">
                  <c:v>50</c:v>
                </c:pt>
                <c:pt idx="7">
                  <c:v>56</c:v>
                </c:pt>
                <c:pt idx="8">
                  <c:v>94</c:v>
                </c:pt>
                <c:pt idx="9">
                  <c:v>135</c:v>
                </c:pt>
              </c:numCache>
            </c:numRef>
          </c:val>
          <c:smooth val="1"/>
        </c:ser>
        <c:ser>
          <c:idx val="1"/>
          <c:order val="1"/>
          <c:tx>
            <c:strRef>
              <c:f>Лист2!$A$4</c:f>
              <c:strCache>
                <c:ptCount val="1"/>
                <c:pt idx="0">
                  <c:v>Мультисервисные АКЦ</c:v>
                </c:pt>
              </c:strCache>
            </c:strRef>
          </c:tx>
          <c:spPr>
            <a:ln w="41275">
              <a:solidFill>
                <a:srgbClr val="FFFF00"/>
              </a:solidFill>
            </a:ln>
          </c:spPr>
          <c:marker>
            <c:symbol val="square"/>
            <c:size val="10"/>
            <c:spPr>
              <a:solidFill>
                <a:srgbClr val="FFFF00"/>
              </a:solidFill>
            </c:spPr>
          </c:marker>
          <c:dLbls>
            <c:txPr>
              <a:bodyPr/>
              <a:lstStyle/>
              <a:p>
                <a:pPr>
                  <a:defRPr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Лист2!$B$2:$K$2</c:f>
              <c:strCache>
                <c:ptCount val="10"/>
                <c:pt idx="0">
                  <c:v>Ранее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</c:strCache>
            </c:strRef>
          </c:cat>
          <c:val>
            <c:numRef>
              <c:f>Лист2!$B$4:$K$4</c:f>
              <c:numCache>
                <c:formatCode>General</c:formatCode>
                <c:ptCount val="10"/>
                <c:pt idx="0">
                  <c:v>6</c:v>
                </c:pt>
                <c:pt idx="1">
                  <c:v>9</c:v>
                </c:pt>
                <c:pt idx="2">
                  <c:v>11</c:v>
                </c:pt>
                <c:pt idx="3">
                  <c:v>16</c:v>
                </c:pt>
                <c:pt idx="4">
                  <c:v>19</c:v>
                </c:pt>
                <c:pt idx="5">
                  <c:v>26</c:v>
                </c:pt>
                <c:pt idx="6">
                  <c:v>31</c:v>
                </c:pt>
                <c:pt idx="7">
                  <c:v>34</c:v>
                </c:pt>
                <c:pt idx="8">
                  <c:v>56</c:v>
                </c:pt>
                <c:pt idx="9">
                  <c:v>89</c:v>
                </c:pt>
              </c:numCache>
            </c:numRef>
          </c:val>
          <c:smooth val="1"/>
        </c:ser>
        <c:ser>
          <c:idx val="2"/>
          <c:order val="2"/>
          <c:tx>
            <c:strRef>
              <c:f>Лист2!$A$5</c:f>
              <c:strCache>
                <c:ptCount val="1"/>
                <c:pt idx="0">
                  <c:v>Ассистанс</c:v>
                </c:pt>
              </c:strCache>
            </c:strRef>
          </c:tx>
          <c:spPr>
            <a:ln w="38100">
              <a:solidFill>
                <a:srgbClr val="00B050"/>
              </a:solidFill>
            </a:ln>
          </c:spPr>
          <c:marker>
            <c:symbol val="triangle"/>
            <c:size val="10"/>
            <c:spPr>
              <a:solidFill>
                <a:srgbClr val="00B050"/>
              </a:solidFill>
            </c:spPr>
          </c:marker>
          <c:cat>
            <c:strRef>
              <c:f>Лист2!$B$2:$K$2</c:f>
              <c:strCache>
                <c:ptCount val="10"/>
                <c:pt idx="0">
                  <c:v>Ранее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</c:strCache>
            </c:strRef>
          </c:cat>
          <c:val>
            <c:numRef>
              <c:f>Лист2!$B$5:$K$5</c:f>
              <c:numCache>
                <c:formatCode>General</c:formatCode>
                <c:ptCount val="10"/>
                <c:pt idx="0">
                  <c:v>1</c:v>
                </c:pt>
                <c:pt idx="1">
                  <c:v>4</c:v>
                </c:pt>
                <c:pt idx="2">
                  <c:v>4</c:v>
                </c:pt>
                <c:pt idx="3">
                  <c:v>6</c:v>
                </c:pt>
                <c:pt idx="4">
                  <c:v>8</c:v>
                </c:pt>
                <c:pt idx="5">
                  <c:v>9</c:v>
                </c:pt>
                <c:pt idx="6">
                  <c:v>10</c:v>
                </c:pt>
                <c:pt idx="7">
                  <c:v>11</c:v>
                </c:pt>
                <c:pt idx="8">
                  <c:v>12</c:v>
                </c:pt>
                <c:pt idx="9">
                  <c:v>19</c:v>
                </c:pt>
              </c:numCache>
            </c:numRef>
          </c:val>
          <c:smooth val="1"/>
        </c:ser>
        <c:ser>
          <c:idx val="3"/>
          <c:order val="3"/>
          <c:tx>
            <c:strRef>
              <c:f>Лист2!$A$6</c:f>
              <c:strCache>
                <c:ptCount val="1"/>
                <c:pt idx="0">
                  <c:v>Техподдержка</c:v>
                </c:pt>
              </c:strCache>
            </c:strRef>
          </c:tx>
          <c:spPr>
            <a:ln w="38100"/>
          </c:spPr>
          <c:marker>
            <c:symbol val="x"/>
            <c:size val="10"/>
          </c:marker>
          <c:cat>
            <c:strRef>
              <c:f>Лист2!$B$2:$K$2</c:f>
              <c:strCache>
                <c:ptCount val="10"/>
                <c:pt idx="0">
                  <c:v>Ранее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</c:strCache>
            </c:strRef>
          </c:cat>
          <c:val>
            <c:numRef>
              <c:f>Лист2!$B$6:$K$6</c:f>
              <c:numCache>
                <c:formatCode>General</c:formatCode>
                <c:ptCount val="10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3</c:v>
                </c:pt>
                <c:pt idx="7">
                  <c:v>4</c:v>
                </c:pt>
                <c:pt idx="8">
                  <c:v>10</c:v>
                </c:pt>
                <c:pt idx="9">
                  <c:v>4</c:v>
                </c:pt>
              </c:numCache>
            </c:numRef>
          </c:val>
          <c:smooth val="1"/>
        </c:ser>
        <c:ser>
          <c:idx val="4"/>
          <c:order val="4"/>
          <c:tx>
            <c:strRef>
              <c:f>Лист2!$A$7</c:f>
              <c:strCache>
                <c:ptCount val="1"/>
                <c:pt idx="0">
                  <c:v>Справка</c:v>
                </c:pt>
              </c:strCache>
            </c:strRef>
          </c:tx>
          <c:spPr>
            <a:ln w="41275">
              <a:solidFill>
                <a:srgbClr val="FFC000"/>
              </a:solidFill>
            </a:ln>
          </c:spPr>
          <c:marker>
            <c:symbol val="star"/>
            <c:size val="10"/>
            <c:spPr>
              <a:solidFill>
                <a:srgbClr val="FFC000"/>
              </a:solidFill>
            </c:spPr>
          </c:marker>
          <c:cat>
            <c:strRef>
              <c:f>Лист2!$B$2:$K$2</c:f>
              <c:strCache>
                <c:ptCount val="10"/>
                <c:pt idx="0">
                  <c:v>Ранее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</c:strCache>
            </c:strRef>
          </c:cat>
          <c:val>
            <c:numRef>
              <c:f>Лист2!$B$7:$K$7</c:f>
              <c:numCache>
                <c:formatCode>General</c:formatCode>
                <c:ptCount val="10"/>
                <c:pt idx="0">
                  <c:v>1</c:v>
                </c:pt>
                <c:pt idx="1">
                  <c:v>2</c:v>
                </c:pt>
                <c:pt idx="2">
                  <c:v>2</c:v>
                </c:pt>
                <c:pt idx="3">
                  <c:v>2</c:v>
                </c:pt>
                <c:pt idx="4">
                  <c:v>3</c:v>
                </c:pt>
                <c:pt idx="5">
                  <c:v>3</c:v>
                </c:pt>
                <c:pt idx="6">
                  <c:v>3</c:v>
                </c:pt>
                <c:pt idx="7">
                  <c:v>3</c:v>
                </c:pt>
                <c:pt idx="8">
                  <c:v>9</c:v>
                </c:pt>
                <c:pt idx="9">
                  <c:v>16</c:v>
                </c:pt>
              </c:numCache>
            </c:numRef>
          </c:val>
          <c:smooth val="1"/>
        </c:ser>
        <c:ser>
          <c:idx val="5"/>
          <c:order val="5"/>
          <c:tx>
            <c:strRef>
              <c:f>Лист2!$A$8</c:f>
              <c:strCache>
                <c:ptCount val="1"/>
                <c:pt idx="0">
                  <c:v>Телемаркетинг</c:v>
                </c:pt>
              </c:strCache>
            </c:strRef>
          </c:tx>
          <c:spPr>
            <a:ln w="41275">
              <a:solidFill>
                <a:srgbClr val="FF0000"/>
              </a:solidFill>
            </a:ln>
          </c:spPr>
          <c:marker>
            <c:symbol val="circle"/>
            <c:size val="10"/>
            <c:spPr>
              <a:solidFill>
                <a:srgbClr val="FF0000"/>
              </a:solidFill>
            </c:spPr>
          </c:marker>
          <c:cat>
            <c:strRef>
              <c:f>Лист2!$B$2:$K$2</c:f>
              <c:strCache>
                <c:ptCount val="10"/>
                <c:pt idx="0">
                  <c:v>Ранее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</c:strCache>
            </c:strRef>
          </c:cat>
          <c:val>
            <c:numRef>
              <c:f>Лист2!$B$8:$K$8</c:f>
              <c:numCache>
                <c:formatCode>General</c:formatCode>
                <c:ptCount val="10"/>
                <c:pt idx="5">
                  <c:v>1</c:v>
                </c:pt>
                <c:pt idx="6">
                  <c:v>3</c:v>
                </c:pt>
                <c:pt idx="7">
                  <c:v>4</c:v>
                </c:pt>
                <c:pt idx="8">
                  <c:v>6</c:v>
                </c:pt>
                <c:pt idx="9">
                  <c:v>7</c:v>
                </c:pt>
              </c:numCache>
            </c:numRef>
          </c: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0743552"/>
        <c:axId val="90745472"/>
      </c:lineChart>
      <c:catAx>
        <c:axId val="90743552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90745472"/>
        <c:crosses val="autoZero"/>
        <c:auto val="1"/>
        <c:lblAlgn val="ctr"/>
        <c:lblOffset val="100"/>
        <c:noMultiLvlLbl val="0"/>
      </c:catAx>
      <c:valAx>
        <c:axId val="90745472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>
                    <a:latin typeface="Arial" pitchFamily="34" charset="0"/>
                    <a:cs typeface="Arial" pitchFamily="34" charset="0"/>
                  </a:defRPr>
                </a:pPr>
                <a:r>
                  <a:rPr lang="uk-UA" dirty="0" err="1" smtClean="0">
                    <a:latin typeface="Arial" pitchFamily="34" charset="0"/>
                    <a:cs typeface="Arial" pitchFamily="34" charset="0"/>
                  </a:rPr>
                  <a:t>Кол-ва</a:t>
                </a:r>
                <a:r>
                  <a:rPr lang="uk-UA" dirty="0" smtClean="0">
                    <a:latin typeface="Arial" pitchFamily="34" charset="0"/>
                    <a:cs typeface="Arial" pitchFamily="34" charset="0"/>
                  </a:rPr>
                  <a:t> АКЦ</a:t>
                </a:r>
                <a:endParaRPr lang="uk-UA" dirty="0">
                  <a:latin typeface="Arial" pitchFamily="34" charset="0"/>
                  <a:cs typeface="Arial" pitchFamily="34" charset="0"/>
                </a:endParaRP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90743552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200">
              <a:latin typeface="Arial" pitchFamily="34" charset="0"/>
              <a:cs typeface="Arial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blipFill dpi="0" rotWithShape="1">
      <a:blip xmlns:r="http://schemas.openxmlformats.org/officeDocument/2006/relationships" r:embed="rId1">
        <a:alphaModFix amt="20000"/>
      </a:blip>
      <a:srcRect/>
      <a:tile tx="0" ty="0" sx="100000" sy="100000" flip="none" algn="tl"/>
    </a:blipFill>
  </c:spPr>
  <c:externalData r:id="rId2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48945820411414914"/>
          <c:y val="3.2882410428973052E-2"/>
          <c:w val="0.46828012822336668"/>
          <c:h val="0.89223043014053049"/>
        </c:manualLayout>
      </c:layout>
      <c:bar3DChart>
        <c:barDir val="bar"/>
        <c:grouping val="stacked"/>
        <c:varyColors val="0"/>
        <c:ser>
          <c:idx val="1"/>
          <c:order val="0"/>
          <c:spPr>
            <a:solidFill>
              <a:srgbClr val="C00000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FFFFFF">
                  <a:lumMod val="50000"/>
                </a:srgbClr>
              </a:solidFill>
            </c:spPr>
          </c:dPt>
          <c:dPt>
            <c:idx val="3"/>
            <c:invertIfNegative val="0"/>
            <c:bubble3D val="0"/>
            <c:spPr>
              <a:solidFill>
                <a:srgbClr val="FFFFFF">
                  <a:lumMod val="50000"/>
                </a:srgbClr>
              </a:solidFill>
            </c:spPr>
          </c:dPt>
          <c:dLbls>
            <c:dLbl>
              <c:idx val="0"/>
              <c:layout>
                <c:manualLayout>
                  <c:x val="0.29372691260814621"/>
                  <c:y val="-1.03326560702294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20385437931369702"/>
                  <c:y val="-1.69773813882261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.14441017789442986"/>
                  <c:y val="-2.32556032826605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7.5523597744726348E-2"/>
                  <c:y val="-2.17821047145104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0.19231895028645626"/>
                  <c:y val="-2.139837901381779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0.18528289112963467"/>
                  <c:y val="-4.2796758027634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0.12195835871824064"/>
                  <c:y val="-4.279675802763558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0.12195835871824064"/>
                  <c:y val="7.8459816676167762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0.11961300566596678"/>
                  <c:y val="-7.8459816676167762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0.12195835871824064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0.1243037117705145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layout>
                <c:manualLayout>
                  <c:x val="0.11961300566596678"/>
                  <c:y val="-4.279675802763558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layout>
                <c:manualLayout>
                  <c:x val="0.12899441787506202"/>
                  <c:y val="-4.279675802763558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3"/>
              <c:layout>
                <c:manualLayout>
                  <c:x val="9.3814122090954272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4"/>
              <c:layout>
                <c:manualLayout>
                  <c:x val="9.1468769038680411E-2"/>
                  <c:y val="-4.279675802763597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5"/>
              <c:layout>
                <c:manualLayout>
                  <c:x val="8.9123415986406551E-2"/>
                  <c:y val="-6.419513704145337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6"/>
              <c:layout>
                <c:manualLayout>
                  <c:x val="8.4432709881858845E-2"/>
                  <c:y val="-2.139837901381818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7"/>
              <c:layout>
                <c:manualLayout>
                  <c:x val="8.6778062934132705E-2"/>
                  <c:y val="-2.139837901381779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8"/>
              <c:layout>
                <c:manualLayout>
                  <c:x val="6.0979179359120277E-2"/>
                  <c:y val="-2.139837901381779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9"/>
              <c:layout>
                <c:manualLayout>
                  <c:x val="4.9252414097750989E-2"/>
                  <c:y val="-1.9614954169041941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00" b="0"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Лист1!$AR$35:$AR$38</c:f>
              <c:strCache>
                <c:ptCount val="4"/>
                <c:pt idx="0">
                  <c:v>Никакие</c:v>
                </c:pt>
                <c:pt idx="1">
                  <c:v>Синтез речи</c:v>
                </c:pt>
                <c:pt idx="2">
                  <c:v>Автоматическая речевая аналитика в записанных разговорах</c:v>
                </c:pt>
                <c:pt idx="3">
                  <c:v>Нет ответа</c:v>
                </c:pt>
              </c:strCache>
            </c:strRef>
          </c:cat>
          <c:val>
            <c:numRef>
              <c:f>Лист1!$AS$35:$AS$38</c:f>
              <c:numCache>
                <c:formatCode>General</c:formatCode>
                <c:ptCount val="4"/>
                <c:pt idx="0">
                  <c:v>14</c:v>
                </c:pt>
                <c:pt idx="1">
                  <c:v>7</c:v>
                </c:pt>
                <c:pt idx="2">
                  <c:v>4</c:v>
                </c:pt>
                <c:pt idx="3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gapDepth val="55"/>
        <c:shape val="cylinder"/>
        <c:axId val="186549376"/>
        <c:axId val="186550912"/>
        <c:axId val="0"/>
      </c:bar3DChart>
      <c:catAx>
        <c:axId val="186549376"/>
        <c:scaling>
          <c:orientation val="minMax"/>
        </c:scaling>
        <c:delete val="0"/>
        <c:axPos val="l"/>
        <c:majorTickMark val="none"/>
        <c:minorTickMark val="none"/>
        <c:tickLblPos val="nextTo"/>
        <c:txPr>
          <a:bodyPr/>
          <a:lstStyle/>
          <a:p>
            <a:pPr>
              <a:defRPr b="1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86550912"/>
        <c:crosses val="autoZero"/>
        <c:auto val="1"/>
        <c:lblAlgn val="ctr"/>
        <c:lblOffset val="100"/>
        <c:noMultiLvlLbl val="0"/>
      </c:catAx>
      <c:valAx>
        <c:axId val="186550912"/>
        <c:scaling>
          <c:orientation val="minMax"/>
        </c:scaling>
        <c:delete val="0"/>
        <c:axPos val="b"/>
        <c:majorGridlines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86549376"/>
        <c:crosses val="autoZero"/>
        <c:crossBetween val="between"/>
      </c:valAx>
    </c:plotArea>
    <c:plotVisOnly val="1"/>
    <c:dispBlanksAs val="gap"/>
    <c:showDLblsOverMax val="0"/>
  </c:chart>
  <c:spPr>
    <a:blipFill dpi="0" rotWithShape="1">
      <a:blip xmlns:r="http://schemas.openxmlformats.org/officeDocument/2006/relationships" r:embed="rId2">
        <a:alphaModFix amt="20000"/>
      </a:blip>
      <a:srcRect/>
      <a:tile tx="0" ty="0" sx="100000" sy="100000" flip="none" algn="tl"/>
    </a:blipFill>
  </c:sp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17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6793161271507729E-2"/>
          <c:y val="8.5426239675401666E-2"/>
          <c:w val="0.96950726645280449"/>
          <c:h val="0.79625661986189455"/>
        </c:manualLayout>
      </c:layout>
      <c:pie3DChart>
        <c:varyColors val="1"/>
        <c:ser>
          <c:idx val="0"/>
          <c:order val="0"/>
          <c:spPr>
            <a:scene3d>
              <a:camera prst="orthographicFront"/>
              <a:lightRig rig="threePt" dir="t"/>
            </a:scene3d>
            <a:sp3d prstMaterial="plastic">
              <a:bevelT/>
              <a:bevelB/>
            </a:sp3d>
          </c:spPr>
          <c:explosion val="25"/>
          <c:dPt>
            <c:idx val="0"/>
            <c:bubble3D val="0"/>
            <c:explosion val="27"/>
            <c:spPr>
              <a:solidFill>
                <a:srgbClr val="C00000"/>
              </a:solidFill>
              <a:scene3d>
                <a:camera prst="orthographicFront"/>
                <a:lightRig rig="threePt" dir="t"/>
              </a:scene3d>
              <a:sp3d prstMaterial="plastic">
                <a:bevelT/>
                <a:bevelB/>
              </a:sp3d>
            </c:spPr>
          </c:dPt>
          <c:dPt>
            <c:idx val="1"/>
            <c:bubble3D val="0"/>
            <c:spPr>
              <a:solidFill>
                <a:schemeClr val="bg1">
                  <a:lumMod val="50000"/>
                </a:schemeClr>
              </a:solidFill>
              <a:scene3d>
                <a:camera prst="orthographicFront"/>
                <a:lightRig rig="threePt" dir="t"/>
              </a:scene3d>
              <a:sp3d prstMaterial="plastic">
                <a:bevelT/>
                <a:bevelB/>
              </a:sp3d>
            </c:spPr>
          </c:dPt>
          <c:dPt>
            <c:idx val="2"/>
            <c:bubble3D val="0"/>
            <c:spPr>
              <a:solidFill>
                <a:srgbClr val="FFFF00"/>
              </a:solidFill>
              <a:scene3d>
                <a:camera prst="orthographicFront"/>
                <a:lightRig rig="threePt" dir="t"/>
              </a:scene3d>
              <a:sp3d prstMaterial="plastic">
                <a:bevelT/>
                <a:bevelB/>
              </a:sp3d>
            </c:spPr>
          </c:dPt>
          <c:dLbls>
            <c:dLbl>
              <c:idx val="0"/>
              <c:layout>
                <c:manualLayout>
                  <c:x val="0.16867306887215516"/>
                  <c:y val="-0.15863759312137768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6.1370259521928365E-2"/>
                  <c:y val="0.12700223008618047"/>
                </c:manualLayout>
              </c:layout>
              <c:tx>
                <c:rich>
                  <a:bodyPr/>
                  <a:lstStyle/>
                  <a:p>
                    <a:r>
                      <a:rPr lang="uk-UA" sz="1800" b="1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rPr>
                      <a:t>Нет</a:t>
                    </a:r>
                  </a:p>
                  <a:p>
                    <a:r>
                      <a:rPr lang="uk-UA" sz="1800" b="1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rPr>
                      <a:t>33%</a:t>
                    </a:r>
                    <a:endParaRPr lang="uk-UA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-0.1648868717799164"/>
                  <c:y val="-0.14545832566461542"/>
                </c:manualLayout>
              </c:layout>
              <c:spPr/>
              <c:txPr>
                <a:bodyPr/>
                <a:lstStyle/>
                <a:p>
                  <a:pPr>
                    <a:defRPr sz="1800" b="1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pPr>
                  <a:endParaRPr lang="ru-RU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3"/>
              <c:tx>
                <c:rich>
                  <a:bodyPr/>
                  <a:lstStyle/>
                  <a:p>
                    <a:r>
                      <a:rPr sz="1800" b="1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rPr>
                      <a:t>Текст</a:t>
                    </a:r>
                    <a:endParaRPr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1800" b="1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Лист1!$AS$51:$AS$53</c:f>
              <c:strCache>
                <c:ptCount val="3"/>
                <c:pt idx="0">
                  <c:v>Да</c:v>
                </c:pt>
                <c:pt idx="1">
                  <c:v>Нет</c:v>
                </c:pt>
                <c:pt idx="2">
                  <c:v>Планируется</c:v>
                </c:pt>
              </c:strCache>
            </c:strRef>
          </c:cat>
          <c:val>
            <c:numRef>
              <c:f>Лист1!$AT$51:$AT$53</c:f>
              <c:numCache>
                <c:formatCode>General</c:formatCode>
                <c:ptCount val="3"/>
                <c:pt idx="0">
                  <c:v>9</c:v>
                </c:pt>
                <c:pt idx="1">
                  <c:v>9</c:v>
                </c:pt>
                <c:pt idx="2">
                  <c:v>9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spPr>
    <a:blipFill dpi="0" rotWithShape="1">
      <a:blip xmlns:r="http://schemas.openxmlformats.org/officeDocument/2006/relationships" r:embed="rId2">
        <a:alphaModFix amt="20000"/>
      </a:blip>
      <a:srcRect/>
      <a:tile tx="0" ty="0" sx="100000" sy="100000" flip="none" algn="tl"/>
    </a:blipFill>
  </c:sp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45853277832861344"/>
          <c:y val="3.0866359269839369E-2"/>
          <c:w val="0.46947888913810415"/>
          <c:h val="0.85443004306066994"/>
        </c:manualLayout>
      </c:layout>
      <c:bar3DChart>
        <c:barDir val="bar"/>
        <c:grouping val="clustered"/>
        <c:varyColors val="0"/>
        <c:ser>
          <c:idx val="0"/>
          <c:order val="0"/>
          <c:tx>
            <c:strRef>
              <c:f>Лист1!$IB$27</c:f>
              <c:strCache>
                <c:ptCount val="1"/>
                <c:pt idx="0">
                  <c:v>2011г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</c:spPr>
          <c:invertIfNegative val="0"/>
          <c:dLbls>
            <c:txPr>
              <a:bodyPr/>
              <a:lstStyle/>
              <a:p>
                <a:pPr>
                  <a:defRPr sz="1200" b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Лист1!$IA$28:$IA$37</c:f>
              <c:strCache>
                <c:ptCount val="10"/>
                <c:pt idx="0">
                  <c:v>Использование перегородок между рабочими местами</c:v>
                </c:pt>
                <c:pt idx="1">
                  <c:v>Использование видеонаблюдения</c:v>
                </c:pt>
                <c:pt idx="2">
                  <c:v>Запрет отправки мейлов</c:v>
                </c:pt>
                <c:pt idx="3">
                  <c:v>Запрет использования внешних носителей информации на рабочем месте</c:v>
                </c:pt>
                <c:pt idx="4">
                  <c:v>Запрет распечатывания документов</c:v>
                </c:pt>
                <c:pt idx="5">
                  <c:v>Политика “чистых столов”</c:v>
                </c:pt>
                <c:pt idx="6">
                  <c:v>Использование карточной системы входа и перемещения в КЦ</c:v>
                </c:pt>
                <c:pt idx="7">
                  <c:v>Запрет использования собственных мобильных телефонов на рабочем месте</c:v>
                </c:pt>
                <c:pt idx="8">
                  <c:v>Инструкция по ликвидации внештатных ситуаций</c:v>
                </c:pt>
                <c:pt idx="9">
                  <c:v>Проверка наличия криминального прошлого у потенциальных сотрудников</c:v>
                </c:pt>
              </c:strCache>
            </c:strRef>
          </c:cat>
          <c:val>
            <c:numRef>
              <c:f>Лист1!$IB$28:$IB$37</c:f>
              <c:numCache>
                <c:formatCode>0%</c:formatCode>
                <c:ptCount val="10"/>
                <c:pt idx="0">
                  <c:v>0.75</c:v>
                </c:pt>
                <c:pt idx="1">
                  <c:v>0.45</c:v>
                </c:pt>
                <c:pt idx="2">
                  <c:v>0.4</c:v>
                </c:pt>
                <c:pt idx="3">
                  <c:v>0.85</c:v>
                </c:pt>
                <c:pt idx="4">
                  <c:v>0.25</c:v>
                </c:pt>
                <c:pt idx="5">
                  <c:v>0.5</c:v>
                </c:pt>
                <c:pt idx="6">
                  <c:v>0.4</c:v>
                </c:pt>
                <c:pt idx="7">
                  <c:v>0.15</c:v>
                </c:pt>
                <c:pt idx="9">
                  <c:v>0.9</c:v>
                </c:pt>
              </c:numCache>
            </c:numRef>
          </c:val>
        </c:ser>
        <c:ser>
          <c:idx val="1"/>
          <c:order val="1"/>
          <c:tx>
            <c:strRef>
              <c:f>Лист1!$IC$27</c:f>
              <c:strCache>
                <c:ptCount val="1"/>
                <c:pt idx="0">
                  <c:v>2012г.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dLbls>
            <c:txPr>
              <a:bodyPr/>
              <a:lstStyle/>
              <a:p>
                <a:pPr>
                  <a:defRPr sz="1200" b="1"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Лист1!$IA$28:$IA$37</c:f>
              <c:strCache>
                <c:ptCount val="10"/>
                <c:pt idx="0">
                  <c:v>Использование перегородок между рабочими местами</c:v>
                </c:pt>
                <c:pt idx="1">
                  <c:v>Использование видеонаблюдения</c:v>
                </c:pt>
                <c:pt idx="2">
                  <c:v>Запрет отправки мейлов</c:v>
                </c:pt>
                <c:pt idx="3">
                  <c:v>Запрет использования внешних носителей информации на рабочем месте</c:v>
                </c:pt>
                <c:pt idx="4">
                  <c:v>Запрет распечатывания документов</c:v>
                </c:pt>
                <c:pt idx="5">
                  <c:v>Политика “чистых столов”</c:v>
                </c:pt>
                <c:pt idx="6">
                  <c:v>Использование карточной системы входа и перемещения в КЦ</c:v>
                </c:pt>
                <c:pt idx="7">
                  <c:v>Запрет использования собственных мобильных телефонов на рабочем месте</c:v>
                </c:pt>
                <c:pt idx="8">
                  <c:v>Инструкция по ликвидации внештатных ситуаций</c:v>
                </c:pt>
                <c:pt idx="9">
                  <c:v>Проверка наличия криминального прошлого у потенциальных сотрудников</c:v>
                </c:pt>
              </c:strCache>
            </c:strRef>
          </c:cat>
          <c:val>
            <c:numRef>
              <c:f>Лист1!$IC$28:$IC$37</c:f>
              <c:numCache>
                <c:formatCode>0%</c:formatCode>
                <c:ptCount val="10"/>
                <c:pt idx="0">
                  <c:v>0.93</c:v>
                </c:pt>
                <c:pt idx="1">
                  <c:v>0.7</c:v>
                </c:pt>
                <c:pt idx="2">
                  <c:v>0.82</c:v>
                </c:pt>
                <c:pt idx="3">
                  <c:v>0.67</c:v>
                </c:pt>
                <c:pt idx="4">
                  <c:v>0.85</c:v>
                </c:pt>
                <c:pt idx="5">
                  <c:v>0.82</c:v>
                </c:pt>
                <c:pt idx="6">
                  <c:v>0.52</c:v>
                </c:pt>
                <c:pt idx="7">
                  <c:v>0.7</c:v>
                </c:pt>
                <c:pt idx="8">
                  <c:v>0.74</c:v>
                </c:pt>
                <c:pt idx="9">
                  <c:v>0.3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gapDepth val="55"/>
        <c:shape val="cylinder"/>
        <c:axId val="187054336"/>
        <c:axId val="187060224"/>
        <c:axId val="0"/>
      </c:bar3DChart>
      <c:catAx>
        <c:axId val="187054336"/>
        <c:scaling>
          <c:orientation val="minMax"/>
        </c:scaling>
        <c:delete val="0"/>
        <c:axPos val="l"/>
        <c:majorTickMark val="none"/>
        <c:minorTickMark val="none"/>
        <c:tickLblPos val="nextTo"/>
        <c:txPr>
          <a:bodyPr/>
          <a:lstStyle/>
          <a:p>
            <a:pPr>
              <a:defRPr lang="uk-UA" sz="1000" b="0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87060224"/>
        <c:crosses val="autoZero"/>
        <c:auto val="1"/>
        <c:lblAlgn val="r"/>
        <c:lblOffset val="100"/>
        <c:noMultiLvlLbl val="0"/>
      </c:catAx>
      <c:valAx>
        <c:axId val="187060224"/>
        <c:scaling>
          <c:orientation val="minMax"/>
        </c:scaling>
        <c:delete val="0"/>
        <c:axPos val="b"/>
        <c:majorGridlines/>
        <c:numFmt formatCode="0%" sourceLinked="1"/>
        <c:majorTickMark val="none"/>
        <c:minorTickMark val="none"/>
        <c:tickLblPos val="nextTo"/>
        <c:txPr>
          <a:bodyPr/>
          <a:lstStyle/>
          <a:p>
            <a:pPr>
              <a:defRPr lang="uk-UA"/>
            </a:pPr>
            <a:endParaRPr lang="ru-RU"/>
          </a:p>
        </c:txPr>
        <c:crossAx val="187054336"/>
        <c:crosses val="autoZero"/>
        <c:crossBetween val="between"/>
        <c:majorUnit val="1"/>
      </c:valAx>
    </c:plotArea>
    <c:legend>
      <c:legendPos val="b"/>
      <c:layout>
        <c:manualLayout>
          <c:xMode val="edge"/>
          <c:yMode val="edge"/>
          <c:x val="0.44736280898546393"/>
          <c:y val="0.92944937244474479"/>
          <c:w val="0.32097152040577864"/>
          <c:h val="4.9921789088806338E-2"/>
        </c:manualLayout>
      </c:layout>
      <c:overlay val="0"/>
      <c:txPr>
        <a:bodyPr/>
        <a:lstStyle/>
        <a:p>
          <a:pPr>
            <a:defRPr>
              <a:latin typeface="Arial" pitchFamily="34" charset="0"/>
              <a:cs typeface="Arial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blipFill dpi="0" rotWithShape="1">
      <a:blip xmlns:r="http://schemas.openxmlformats.org/officeDocument/2006/relationships" r:embed="rId1">
        <a:alphaModFix amt="20000"/>
      </a:blip>
      <a:srcRect/>
      <a:tile tx="0" ty="0" sx="100000" sy="100000" flip="none" algn="tl"/>
    </a:blipFill>
  </c:spPr>
  <c:externalData r:id="rId2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9475308641975315E-2"/>
          <c:y val="3.5731622198413846E-3"/>
          <c:w val="0.91975308641975306"/>
          <c:h val="0.88903046710722111"/>
        </c:manualLayout>
      </c:layout>
      <c:pie3DChart>
        <c:varyColors val="1"/>
        <c:ser>
          <c:idx val="0"/>
          <c:order val="0"/>
          <c:explosion val="26"/>
          <c:dPt>
            <c:idx val="0"/>
            <c:bubble3D val="0"/>
            <c:spPr>
              <a:solidFill>
                <a:srgbClr val="C00000"/>
              </a:solidFill>
            </c:spPr>
          </c:dPt>
          <c:dPt>
            <c:idx val="1"/>
            <c:bubble3D val="0"/>
            <c:spPr>
              <a:solidFill>
                <a:srgbClr val="0070C0"/>
              </a:solidFill>
            </c:spPr>
          </c:dPt>
          <c:dPt>
            <c:idx val="2"/>
            <c:bubble3D val="0"/>
            <c:spPr>
              <a:solidFill>
                <a:srgbClr val="FFFF00"/>
              </a:solidFill>
            </c:spPr>
          </c:dPt>
          <c:dPt>
            <c:idx val="3"/>
            <c:bubble3D val="0"/>
            <c:spPr>
              <a:solidFill>
                <a:srgbClr val="00B050"/>
              </a:solidFill>
            </c:spPr>
          </c:dPt>
          <c:dPt>
            <c:idx val="4"/>
            <c:bubble3D val="0"/>
            <c:spPr>
              <a:solidFill>
                <a:srgbClr val="7030A0"/>
              </a:solidFill>
            </c:spPr>
          </c:dPt>
          <c:dPt>
            <c:idx val="5"/>
            <c:bubble3D val="0"/>
            <c:spPr>
              <a:solidFill>
                <a:srgbClr val="FFC000"/>
              </a:solidFill>
            </c:spPr>
          </c:dPt>
          <c:dPt>
            <c:idx val="6"/>
            <c:bubble3D val="0"/>
            <c:spPr>
              <a:solidFill>
                <a:schemeClr val="bg1">
                  <a:lumMod val="50000"/>
                </a:schemeClr>
              </a:solidFill>
            </c:spPr>
          </c:dPt>
          <c:dLbls>
            <c:dLbl>
              <c:idx val="0"/>
              <c:layout>
                <c:manualLayout>
                  <c:x val="-0.19244495479731699"/>
                  <c:y val="8.5484790750609316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>
                        <a:latin typeface="Arial" pitchFamily="34" charset="0"/>
                        <a:cs typeface="Arial" pitchFamily="34" charset="0"/>
                      </a:rPr>
                      <a:t>Не используем</a:t>
                    </a:r>
                    <a:endParaRPr lang="ru-RU" dirty="0">
                      <a:latin typeface="Arial" pitchFamily="34" charset="0"/>
                      <a:cs typeface="Arial" pitchFamily="34" charset="0"/>
                    </a:endParaRPr>
                  </a:p>
                  <a:p>
                    <a:r>
                      <a:rPr lang="en-US" dirty="0">
                        <a:latin typeface="Arial" pitchFamily="34" charset="0"/>
                        <a:cs typeface="Arial" pitchFamily="34" charset="0"/>
                      </a:rPr>
                      <a:t>30%</a:t>
                    </a:r>
                    <a:endParaRPr lang="en-US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-0.15197688830562847"/>
                  <c:y val="-0.27409437505344164"/>
                </c:manualLayout>
              </c:layout>
              <c:tx>
                <c:rich>
                  <a:bodyPr/>
                  <a:lstStyle/>
                  <a:p>
                    <a:r>
                      <a:rPr lang="en-US">
                        <a:latin typeface="Arial" pitchFamily="34" charset="0"/>
                        <a:cs typeface="Arial" pitchFamily="34" charset="0"/>
                      </a:rPr>
                      <a:t>10</a:t>
                    </a:r>
                    <a:r>
                      <a:rPr lang="ru-RU">
                        <a:latin typeface="Arial" pitchFamily="34" charset="0"/>
                        <a:cs typeface="Arial" pitchFamily="34" charset="0"/>
                      </a:rPr>
                      <a:t>-19%</a:t>
                    </a:r>
                    <a:r>
                      <a:rPr lang="en-US">
                        <a:latin typeface="Arial" pitchFamily="34" charset="0"/>
                        <a:cs typeface="Arial" pitchFamily="34" charset="0"/>
                      </a:rPr>
                      <a:t>
22%</a:t>
                    </a:r>
                    <a:endParaRPr lang="en-US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tx>
                <c:rich>
                  <a:bodyPr/>
                  <a:lstStyle/>
                  <a:p>
                    <a:pPr>
                      <a:defRPr lang="uk-UA" sz="1600" b="1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pPr>
                    <a:r>
                      <a:rPr lang="en-US">
                        <a:latin typeface="Arial" pitchFamily="34" charset="0"/>
                        <a:cs typeface="Arial" pitchFamily="34" charset="0"/>
                      </a:rPr>
                      <a:t>2</a:t>
                    </a:r>
                    <a:r>
                      <a:rPr lang="ru-RU">
                        <a:latin typeface="Arial" pitchFamily="34" charset="0"/>
                        <a:cs typeface="Arial" pitchFamily="34" charset="0"/>
                      </a:rPr>
                      <a:t>0- 29%</a:t>
                    </a:r>
                    <a:r>
                      <a:rPr lang="en-US">
                        <a:latin typeface="Arial" pitchFamily="34" charset="0"/>
                        <a:cs typeface="Arial" pitchFamily="34" charset="0"/>
                      </a:rPr>
                      <a:t>
7%</a:t>
                    </a:r>
                    <a:endParaRPr lang="en-US"/>
                  </a:p>
                </c:rich>
              </c:tx>
              <c:spPr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-4.8370880723242943E-2"/>
                  <c:y val="8.6611401816584742E-3"/>
                </c:manualLayout>
              </c:layout>
              <c:tx>
                <c:rich>
                  <a:bodyPr/>
                  <a:lstStyle/>
                  <a:p>
                    <a:pPr>
                      <a:defRPr lang="uk-UA" sz="1600" b="1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pPr>
                    <a:r>
                      <a:rPr lang="en-US">
                        <a:latin typeface="Arial" pitchFamily="34" charset="0"/>
                        <a:cs typeface="Arial" pitchFamily="34" charset="0"/>
                      </a:rPr>
                      <a:t>30</a:t>
                    </a:r>
                    <a:r>
                      <a:rPr lang="ru-RU">
                        <a:latin typeface="Arial" pitchFamily="34" charset="0"/>
                        <a:cs typeface="Arial" pitchFamily="34" charset="0"/>
                      </a:rPr>
                      <a:t>-39</a:t>
                    </a:r>
                    <a:r>
                      <a:rPr lang="en-US">
                        <a:latin typeface="Arial" pitchFamily="34" charset="0"/>
                        <a:cs typeface="Arial" pitchFamily="34" charset="0"/>
                      </a:rPr>
                      <a:t>%
4%</a:t>
                    </a:r>
                    <a:endParaRPr lang="en-US"/>
                  </a:p>
                </c:rich>
              </c:tx>
              <c:spPr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4"/>
              <c:tx>
                <c:rich>
                  <a:bodyPr/>
                  <a:lstStyle/>
                  <a:p>
                    <a:r>
                      <a:rPr lang="en-US">
                        <a:latin typeface="Arial" pitchFamily="34" charset="0"/>
                        <a:cs typeface="Arial" pitchFamily="34" charset="0"/>
                      </a:rPr>
                      <a:t>50</a:t>
                    </a:r>
                    <a:r>
                      <a:rPr lang="ru-RU">
                        <a:latin typeface="Arial" pitchFamily="34" charset="0"/>
                        <a:cs typeface="Arial" pitchFamily="34" charset="0"/>
                      </a:rPr>
                      <a:t>-59</a:t>
                    </a:r>
                    <a:r>
                      <a:rPr lang="en-US">
                        <a:latin typeface="Arial" pitchFamily="34" charset="0"/>
                        <a:cs typeface="Arial" pitchFamily="34" charset="0"/>
                      </a:rPr>
                      <a:t>%
11%</a:t>
                    </a:r>
                    <a:endParaRPr lang="en-US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5"/>
              <c:layout>
                <c:manualLayout>
                  <c:x val="3.1904588315349473E-2"/>
                  <c:y val="-0.13067981333475326"/>
                </c:manualLayout>
              </c:layout>
              <c:tx>
                <c:rich>
                  <a:bodyPr/>
                  <a:lstStyle/>
                  <a:p>
                    <a:pPr>
                      <a:defRPr lang="uk-UA" sz="1600" b="1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pPr>
                    <a:r>
                      <a:rPr lang="en-US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rPr>
                      <a:t>90</a:t>
                    </a:r>
                    <a:r>
                      <a:rPr lang="ru-RU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rPr>
                      <a:t>-100</a:t>
                    </a:r>
                    <a:r>
                      <a:rPr lang="en-US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rPr>
                      <a:t>%
7%</a:t>
                    </a:r>
                    <a:endParaRPr lang="en-US">
                      <a:solidFill>
                        <a:schemeClr val="tx1"/>
                      </a:solidFill>
                    </a:endParaRPr>
                  </a:p>
                </c:rich>
              </c:tx>
              <c:spPr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6"/>
              <c:layout>
                <c:manualLayout>
                  <c:x val="0.14057353941868378"/>
                  <c:y val="6.4804109092363338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lang="uk-UA" sz="1600" b="1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Лист1!$HB$29:$HB$35</c:f>
              <c:strCache>
                <c:ptCount val="7"/>
                <c:pt idx="0">
                  <c:v>0%</c:v>
                </c:pt>
                <c:pt idx="1">
                  <c:v>10%</c:v>
                </c:pt>
                <c:pt idx="2">
                  <c:v>20%</c:v>
                </c:pt>
                <c:pt idx="3">
                  <c:v>30%</c:v>
                </c:pt>
                <c:pt idx="4">
                  <c:v>50%</c:v>
                </c:pt>
                <c:pt idx="5">
                  <c:v>90%</c:v>
                </c:pt>
                <c:pt idx="6">
                  <c:v>Нет ответа</c:v>
                </c:pt>
              </c:strCache>
            </c:strRef>
          </c:cat>
          <c:val>
            <c:numRef>
              <c:f>Лист1!$HC$29:$HC$35</c:f>
              <c:numCache>
                <c:formatCode>General</c:formatCode>
                <c:ptCount val="7"/>
                <c:pt idx="0">
                  <c:v>8</c:v>
                </c:pt>
                <c:pt idx="1">
                  <c:v>6</c:v>
                </c:pt>
                <c:pt idx="2">
                  <c:v>2</c:v>
                </c:pt>
                <c:pt idx="3">
                  <c:v>1</c:v>
                </c:pt>
                <c:pt idx="4">
                  <c:v>3</c:v>
                </c:pt>
                <c:pt idx="5">
                  <c:v>2</c:v>
                </c:pt>
                <c:pt idx="6">
                  <c:v>5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</c:plotArea>
    <c:plotVisOnly val="1"/>
    <c:dispBlanksAs val="zero"/>
    <c:showDLblsOverMax val="0"/>
  </c:chart>
  <c:spPr>
    <a:blipFill dpi="0" rotWithShape="1">
      <a:blip xmlns:r="http://schemas.openxmlformats.org/officeDocument/2006/relationships" r:embed="rId1">
        <a:alphaModFix amt="20000"/>
      </a:blip>
      <a:srcRect/>
      <a:tile tx="0" ty="0" sx="100000" sy="100000" flip="none" algn="tl"/>
    </a:blipFill>
  </c:spPr>
  <c:externalData r:id="rId2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Лист1!$BA$35</c:f>
              <c:strCache>
                <c:ptCount val="1"/>
                <c:pt idx="0">
                  <c:v>Да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dLbls>
            <c:dLbl>
              <c:idx val="0"/>
              <c:layout>
                <c:manualLayout>
                  <c:x val="1.1371421583751254E-2"/>
                  <c:y val="-3.198034644032303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9493865572144956E-2"/>
                  <c:y val="6.396069288064607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1371421583751224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 b="1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Лист1!$BB$34:$BD$34</c:f>
              <c:strCache>
                <c:ptCount val="3"/>
                <c:pt idx="0">
                  <c:v>Call back</c:v>
                </c:pt>
                <c:pt idx="1">
                  <c:v>автоматический обзвон</c:v>
                </c:pt>
                <c:pt idx="2">
                  <c:v>рассылка SMS</c:v>
                </c:pt>
              </c:strCache>
            </c:strRef>
          </c:cat>
          <c:val>
            <c:numRef>
              <c:f>Лист1!$BB$35:$BD$35</c:f>
              <c:numCache>
                <c:formatCode>0%</c:formatCode>
                <c:ptCount val="3"/>
                <c:pt idx="0">
                  <c:v>0.82</c:v>
                </c:pt>
                <c:pt idx="1">
                  <c:v>0.82</c:v>
                </c:pt>
                <c:pt idx="2">
                  <c:v>0.74</c:v>
                </c:pt>
              </c:numCache>
            </c:numRef>
          </c:val>
        </c:ser>
        <c:ser>
          <c:idx val="1"/>
          <c:order val="1"/>
          <c:tx>
            <c:strRef>
              <c:f>Лист1!$BA$36</c:f>
              <c:strCache>
                <c:ptCount val="1"/>
                <c:pt idx="0">
                  <c:v>Нет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</c:spPr>
          <c:invertIfNegative val="0"/>
          <c:dLbls>
            <c:dLbl>
              <c:idx val="1"/>
              <c:layout>
                <c:manualLayout>
                  <c:x val="1.7869376774466209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1118354369823702E-2"/>
                  <c:y val="-6.396069288064607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Лист1!$BB$34:$BD$34</c:f>
              <c:strCache>
                <c:ptCount val="3"/>
                <c:pt idx="0">
                  <c:v>Call back</c:v>
                </c:pt>
                <c:pt idx="1">
                  <c:v>автоматический обзвон</c:v>
                </c:pt>
                <c:pt idx="2">
                  <c:v>рассылка SMS</c:v>
                </c:pt>
              </c:strCache>
            </c:strRef>
          </c:cat>
          <c:val>
            <c:numRef>
              <c:f>Лист1!$BB$36:$BD$36</c:f>
              <c:numCache>
                <c:formatCode>0%</c:formatCode>
                <c:ptCount val="3"/>
                <c:pt idx="0">
                  <c:v>0.18</c:v>
                </c:pt>
                <c:pt idx="1">
                  <c:v>0.18</c:v>
                </c:pt>
                <c:pt idx="2">
                  <c:v>0.26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7"/>
        <c:gapDepth val="173"/>
        <c:shape val="cylinder"/>
        <c:axId val="186903936"/>
        <c:axId val="187282560"/>
        <c:axId val="0"/>
      </c:bar3DChart>
      <c:catAx>
        <c:axId val="18690393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b="0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87282560"/>
        <c:crosses val="autoZero"/>
        <c:auto val="1"/>
        <c:lblAlgn val="ctr"/>
        <c:lblOffset val="100"/>
        <c:noMultiLvlLbl val="0"/>
      </c:catAx>
      <c:valAx>
        <c:axId val="187282560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86903936"/>
        <c:crosses val="autoZero"/>
        <c:crossBetween val="between"/>
      </c:valAx>
    </c:plotArea>
    <c:legend>
      <c:legendPos val="r"/>
      <c:legendEntry>
        <c:idx val="0"/>
        <c:delete val="1"/>
      </c:legendEntry>
      <c:overlay val="0"/>
      <c:txPr>
        <a:bodyPr/>
        <a:lstStyle/>
        <a:p>
          <a:pPr>
            <a:defRPr sz="1600" b="1">
              <a:latin typeface="Arial" pitchFamily="34" charset="0"/>
              <a:cs typeface="Arial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blipFill dpi="0" rotWithShape="1">
      <a:blip xmlns:r="http://schemas.openxmlformats.org/officeDocument/2006/relationships" r:embed="rId1">
        <a:alphaModFix amt="19000"/>
      </a:blip>
      <a:srcRect/>
      <a:tile tx="0" ty="0" sx="100000" sy="100000" flip="none" algn="tl"/>
    </a:blipFill>
  </c:spPr>
  <c:externalData r:id="rId2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3971225623015535E-2"/>
          <c:y val="3.2870487690272947E-2"/>
          <c:w val="0.85056605128763974"/>
          <c:h val="0.86093783713132177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Лист1!$BB$40</c:f>
              <c:strCache>
                <c:ptCount val="1"/>
                <c:pt idx="0">
                  <c:v>Да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dLbls>
            <c:txPr>
              <a:bodyPr/>
              <a:lstStyle/>
              <a:p>
                <a:pPr>
                  <a:defRPr sz="1400" b="1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Лист1!$BC$39:$BD$39</c:f>
              <c:strCache>
                <c:ptCount val="2"/>
                <c:pt idx="0">
                  <c:v>установки удаленного терминала АКЦ в офис Заказчика</c:v>
                </c:pt>
                <c:pt idx="1">
                  <c:v>размещения в АКЦ сотрудников Заказчика</c:v>
                </c:pt>
              </c:strCache>
            </c:strRef>
          </c:cat>
          <c:val>
            <c:numRef>
              <c:f>Лист1!$BC$40:$BD$40</c:f>
              <c:numCache>
                <c:formatCode>0%</c:formatCode>
                <c:ptCount val="2"/>
                <c:pt idx="0">
                  <c:v>0.85</c:v>
                </c:pt>
                <c:pt idx="1">
                  <c:v>0.89</c:v>
                </c:pt>
              </c:numCache>
            </c:numRef>
          </c:val>
        </c:ser>
        <c:ser>
          <c:idx val="1"/>
          <c:order val="1"/>
          <c:tx>
            <c:strRef>
              <c:f>Лист1!$BB$41</c:f>
              <c:strCache>
                <c:ptCount val="1"/>
                <c:pt idx="0">
                  <c:v>Нет</c:v>
                </c:pt>
              </c:strCache>
            </c:strRef>
          </c:tx>
          <c:spPr>
            <a:solidFill>
              <a:sysClr val="window" lastClr="FFFFFF">
                <a:lumMod val="50000"/>
              </a:sysClr>
            </a:solidFill>
          </c:spPr>
          <c:invertIfNegative val="0"/>
          <c:dLbls>
            <c:txPr>
              <a:bodyPr/>
              <a:lstStyle/>
              <a:p>
                <a:pPr>
                  <a:defRPr sz="1200" b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Лист1!$BC$39:$BD$39</c:f>
              <c:strCache>
                <c:ptCount val="2"/>
                <c:pt idx="0">
                  <c:v>установки удаленного терминала АКЦ в офис Заказчика</c:v>
                </c:pt>
                <c:pt idx="1">
                  <c:v>размещения в АКЦ сотрудников Заказчика</c:v>
                </c:pt>
              </c:strCache>
            </c:strRef>
          </c:cat>
          <c:val>
            <c:numRef>
              <c:f>Лист1!$BC$41:$BD$41</c:f>
              <c:numCache>
                <c:formatCode>0%</c:formatCode>
                <c:ptCount val="2"/>
                <c:pt idx="0">
                  <c:v>0.15</c:v>
                </c:pt>
                <c:pt idx="1">
                  <c:v>0.11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4"/>
        <c:shape val="cylinder"/>
        <c:axId val="187650048"/>
        <c:axId val="187651584"/>
        <c:axId val="0"/>
      </c:bar3DChart>
      <c:catAx>
        <c:axId val="18765004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b="1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87651584"/>
        <c:crosses val="autoZero"/>
        <c:auto val="1"/>
        <c:lblAlgn val="ctr"/>
        <c:lblOffset val="100"/>
        <c:noMultiLvlLbl val="0"/>
      </c:catAx>
      <c:valAx>
        <c:axId val="187651584"/>
        <c:scaling>
          <c:orientation val="minMax"/>
          <c:min val="0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87650048"/>
        <c:crosses val="autoZero"/>
        <c:crossBetween val="between"/>
        <c:majorUnit val="0.25"/>
        <c:minorUnit val="0.1"/>
      </c:valAx>
    </c:plotArea>
    <c:legend>
      <c:legendPos val="r"/>
      <c:legendEntry>
        <c:idx val="0"/>
        <c:delete val="1"/>
      </c:legendEntry>
      <c:layout>
        <c:manualLayout>
          <c:xMode val="edge"/>
          <c:yMode val="edge"/>
          <c:x val="0.88301016440378244"/>
          <c:y val="0.42370576278237265"/>
          <c:w val="8.2390244748143715E-2"/>
          <c:h val="0.10178862982301468"/>
        </c:manualLayout>
      </c:layout>
      <c:overlay val="0"/>
      <c:txPr>
        <a:bodyPr/>
        <a:lstStyle/>
        <a:p>
          <a:pPr>
            <a:defRPr sz="1600" b="1">
              <a:latin typeface="Arial" pitchFamily="34" charset="0"/>
              <a:cs typeface="Arial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blipFill dpi="0" rotWithShape="1">
      <a:blip xmlns:r="http://schemas.openxmlformats.org/officeDocument/2006/relationships" r:embed="rId2">
        <a:alphaModFix amt="19000"/>
      </a:blip>
      <a:srcRect/>
      <a:tile tx="0" ty="0" sx="100000" sy="100000" flip="none" algn="tl"/>
    </a:blipFill>
  </c:sp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17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0014338485467098E-3"/>
          <c:y val="5.5224490346032433E-2"/>
          <c:w val="0.97722331583552058"/>
          <c:h val="0.80186868518368348"/>
        </c:manualLayout>
      </c:layout>
      <c:pie3DChart>
        <c:varyColors val="1"/>
        <c:ser>
          <c:idx val="0"/>
          <c:order val="0"/>
          <c:spPr>
            <a:scene3d>
              <a:camera prst="orthographicFront"/>
              <a:lightRig rig="threePt" dir="t"/>
            </a:scene3d>
            <a:sp3d prstMaterial="plastic">
              <a:bevelT/>
              <a:bevelB/>
            </a:sp3d>
          </c:spPr>
          <c:explosion val="25"/>
          <c:dPt>
            <c:idx val="0"/>
            <c:bubble3D val="0"/>
            <c:explosion val="27"/>
            <c:spPr>
              <a:solidFill>
                <a:srgbClr val="C00000"/>
              </a:solidFill>
              <a:scene3d>
                <a:camera prst="orthographicFront"/>
                <a:lightRig rig="threePt" dir="t"/>
              </a:scene3d>
              <a:sp3d prstMaterial="plastic">
                <a:bevelT/>
                <a:bevelB/>
              </a:sp3d>
            </c:spPr>
          </c:dPt>
          <c:dPt>
            <c:idx val="1"/>
            <c:bubble3D val="0"/>
            <c:spPr>
              <a:solidFill>
                <a:schemeClr val="bg1">
                  <a:lumMod val="50000"/>
                </a:schemeClr>
              </a:solidFill>
              <a:scene3d>
                <a:camera prst="orthographicFront"/>
                <a:lightRig rig="threePt" dir="t"/>
              </a:scene3d>
              <a:sp3d prstMaterial="plastic">
                <a:bevelT/>
                <a:bevelB/>
              </a:sp3d>
            </c:spPr>
          </c:dPt>
          <c:dPt>
            <c:idx val="2"/>
            <c:bubble3D val="0"/>
            <c:spPr>
              <a:solidFill>
                <a:srgbClr val="00B050"/>
              </a:solidFill>
              <a:scene3d>
                <a:camera prst="orthographicFront"/>
                <a:lightRig rig="threePt" dir="t"/>
              </a:scene3d>
              <a:sp3d prstMaterial="plastic">
                <a:bevelT/>
                <a:bevelB/>
              </a:sp3d>
            </c:spPr>
          </c:dPt>
          <c:dPt>
            <c:idx val="3"/>
            <c:bubble3D val="0"/>
            <c:spPr>
              <a:solidFill>
                <a:srgbClr val="FFFF00"/>
              </a:solidFill>
              <a:scene3d>
                <a:camera prst="orthographicFront"/>
                <a:lightRig rig="threePt" dir="t"/>
              </a:scene3d>
              <a:sp3d prstMaterial="plastic">
                <a:bevelT/>
                <a:bevelB/>
              </a:sp3d>
            </c:spPr>
          </c:dPt>
          <c:dPt>
            <c:idx val="4"/>
            <c:bubble3D val="0"/>
            <c:spPr>
              <a:solidFill>
                <a:srgbClr val="00B0F0"/>
              </a:solidFill>
              <a:scene3d>
                <a:camera prst="orthographicFront"/>
                <a:lightRig rig="threePt" dir="t"/>
              </a:scene3d>
              <a:sp3d prstMaterial="plastic">
                <a:bevelT/>
                <a:bevelB/>
              </a:sp3d>
            </c:spPr>
          </c:dPt>
          <c:dLbls>
            <c:dLbl>
              <c:idx val="0"/>
              <c:layout>
                <c:manualLayout>
                  <c:x val="0.19347246524739964"/>
                  <c:y val="-0.10738664898497845"/>
                </c:manualLayout>
              </c:layout>
              <c:spPr/>
              <c:txPr>
                <a:bodyPr/>
                <a:lstStyle/>
                <a:p>
                  <a:pPr>
                    <a:defRPr sz="1600" b="0">
                      <a:solidFill>
                        <a:schemeClr val="bg1"/>
                      </a:solidFill>
                      <a:latin typeface="Arial" pitchFamily="34" charset="0"/>
                      <a:cs typeface="Arial" pitchFamily="34" charset="0"/>
                    </a:defRPr>
                  </a:pPr>
                  <a:endParaRPr lang="ru-RU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-0.21504502158999539"/>
                  <c:y val="4.1222081296253862E-2"/>
                </c:manualLayout>
              </c:layout>
              <c:tx>
                <c:rich>
                  <a:bodyPr/>
                  <a:lstStyle/>
                  <a:p>
                    <a:pPr>
                      <a:defRPr sz="1600" b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defRPr>
                    </a:pPr>
                    <a:r>
                      <a:rPr lang="uk-UA" sz="1600" b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rPr>
                      <a:t>Частичная занятость </a:t>
                    </a:r>
                  </a:p>
                  <a:p>
                    <a:pPr>
                      <a:defRPr sz="1600" b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defRPr>
                    </a:pPr>
                    <a:r>
                      <a:rPr lang="uk-UA" sz="1600" b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rPr>
                      <a:t>44%</a:t>
                    </a:r>
                    <a:endParaRPr lang="uk-UA">
                      <a:solidFill>
                        <a:schemeClr val="bg1"/>
                      </a:solidFill>
                    </a:endParaRPr>
                  </a:p>
                </c:rich>
              </c:tx>
              <c:spPr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0.11216474676776514"/>
                  <c:y val="-0.1540854913301507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-3.7997290269271899E-2"/>
                  <c:y val="4.5752586362709284E-2"/>
                </c:manualLayout>
              </c:layout>
              <c:tx>
                <c:rich>
                  <a:bodyPr/>
                  <a:lstStyle/>
                  <a:p>
                    <a:r>
                      <a:rPr lang="uk-UA" sz="1600" b="0">
                        <a:latin typeface="Arial" pitchFamily="34" charset="0"/>
                        <a:cs typeface="Arial" pitchFamily="34" charset="0"/>
                      </a:rPr>
                      <a:t>Аутстаффинг</a:t>
                    </a:r>
                  </a:p>
                  <a:p>
                    <a:r>
                      <a:rPr lang="uk-UA" sz="1600" b="0">
                        <a:latin typeface="Arial" pitchFamily="34" charset="0"/>
                        <a:cs typeface="Arial" pitchFamily="34" charset="0"/>
                      </a:rPr>
                      <a:t>2%</a:t>
                    </a:r>
                    <a:endParaRPr lang="uk-UA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-0.17773530912802565"/>
                  <c:y val="1.5932962774993963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1600" b="0"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Лист1!$BI$37:$BM$37</c:f>
              <c:strCache>
                <c:ptCount val="5"/>
                <c:pt idx="0">
                  <c:v>Полная занятость</c:v>
                </c:pt>
                <c:pt idx="1">
                  <c:v>Частичная занятость</c:v>
                </c:pt>
                <c:pt idx="2">
                  <c:v>Операторы, работающие на дому</c:v>
                </c:pt>
                <c:pt idx="3">
                  <c:v>Аутстаффинг</c:v>
                </c:pt>
                <c:pt idx="4">
                  <c:v>Аутсорсинг</c:v>
                </c:pt>
              </c:strCache>
            </c:strRef>
          </c:cat>
          <c:val>
            <c:numRef>
              <c:f>Лист1!$BI$38:$BM$38</c:f>
              <c:numCache>
                <c:formatCode>General</c:formatCode>
                <c:ptCount val="5"/>
                <c:pt idx="0">
                  <c:v>2441.94</c:v>
                </c:pt>
                <c:pt idx="1">
                  <c:v>2142.7200000000003</c:v>
                </c:pt>
                <c:pt idx="2">
                  <c:v>52.3</c:v>
                </c:pt>
                <c:pt idx="3">
                  <c:v>103.04</c:v>
                </c:pt>
                <c:pt idx="4">
                  <c:v>76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spPr>
    <a:blipFill dpi="0" rotWithShape="1">
      <a:blip xmlns:r="http://schemas.openxmlformats.org/officeDocument/2006/relationships" r:embed="rId2">
        <a:alphaModFix amt="20000"/>
      </a:blip>
      <a:srcRect/>
      <a:tile tx="0" ty="0" sx="100000" sy="100000" flip="none" algn="tl"/>
    </a:blipFill>
  </c:sp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stacked"/>
        <c:varyColors val="0"/>
        <c:ser>
          <c:idx val="1"/>
          <c:order val="0"/>
          <c:spPr>
            <a:solidFill>
              <a:srgbClr val="C00000"/>
            </a:solidFill>
          </c:spPr>
          <c:invertIfNegative val="0"/>
          <c:dPt>
            <c:idx val="7"/>
            <c:invertIfNegative val="0"/>
            <c:bubble3D val="0"/>
            <c:spPr>
              <a:solidFill>
                <a:srgbClr val="FFFFFF">
                  <a:lumMod val="50000"/>
                </a:srgbClr>
              </a:solidFill>
            </c:spPr>
          </c:dPt>
          <c:dLbls>
            <c:dLbl>
              <c:idx val="0"/>
              <c:layout>
                <c:manualLayout>
                  <c:x val="0.10330247942167439"/>
                  <c:y val="-4.422611627452217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40293610602363722"/>
                  <c:y val="-1.06515980032845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.28450283219143424"/>
                  <c:y val="-1.06039881261954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.22984459912283794"/>
                  <c:y val="-2.139837901381779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0.46136991539827527"/>
                  <c:y val="-4.232007379036728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0.22137078351317202"/>
                  <c:y val="-1.33622391521981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0.16972076407115777"/>
                  <c:y val="-1.33622391521981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9.7058666277826389E-2"/>
                  <c:y val="-1.4645281015333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5.1325935320023705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0.15610190920878123"/>
                  <c:y val="-4.184397501947639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0.1243037117705145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layout>
                <c:manualLayout>
                  <c:x val="0.11961300566596678"/>
                  <c:y val="-4.279675802763558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layout>
                <c:manualLayout>
                  <c:x val="0.12899441787506202"/>
                  <c:y val="-4.279675802763558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3"/>
              <c:layout>
                <c:manualLayout>
                  <c:x val="9.3814122090954272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4"/>
              <c:layout>
                <c:manualLayout>
                  <c:x val="9.1468769038680411E-2"/>
                  <c:y val="-4.279675802763597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5"/>
              <c:layout>
                <c:manualLayout>
                  <c:x val="8.9123415986406551E-2"/>
                  <c:y val="-6.419513704145337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6"/>
              <c:layout>
                <c:manualLayout>
                  <c:x val="8.4432709881858845E-2"/>
                  <c:y val="-2.139837901381818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7"/>
              <c:layout>
                <c:manualLayout>
                  <c:x val="8.6778062934132705E-2"/>
                  <c:y val="-2.139837901381779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8"/>
              <c:layout>
                <c:manualLayout>
                  <c:x val="6.0979179359120277E-2"/>
                  <c:y val="-2.139837901381779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9"/>
              <c:layout>
                <c:manualLayout>
                  <c:x val="4.9252414097750989E-2"/>
                  <c:y val="-1.9614954169041941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00" b="0"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Лист1!$BN$41:$BN$48</c:f>
              <c:strCache>
                <c:ptCount val="8"/>
                <c:pt idx="0">
                  <c:v>10</c:v>
                </c:pt>
                <c:pt idx="1">
                  <c:v>20</c:v>
                </c:pt>
                <c:pt idx="2">
                  <c:v>30</c:v>
                </c:pt>
                <c:pt idx="3">
                  <c:v>40</c:v>
                </c:pt>
                <c:pt idx="4">
                  <c:v>50</c:v>
                </c:pt>
                <c:pt idx="5">
                  <c:v>70</c:v>
                </c:pt>
                <c:pt idx="6">
                  <c:v>100</c:v>
                </c:pt>
                <c:pt idx="7">
                  <c:v>Нет ответа</c:v>
                </c:pt>
              </c:strCache>
            </c:strRef>
          </c:cat>
          <c:val>
            <c:numRef>
              <c:f>Лист1!$BO$41:$BO$48</c:f>
              <c:numCache>
                <c:formatCode>General</c:formatCode>
                <c:ptCount val="8"/>
                <c:pt idx="0">
                  <c:v>1</c:v>
                </c:pt>
                <c:pt idx="1">
                  <c:v>6</c:v>
                </c:pt>
                <c:pt idx="2">
                  <c:v>4</c:v>
                </c:pt>
                <c:pt idx="3">
                  <c:v>3</c:v>
                </c:pt>
                <c:pt idx="4">
                  <c:v>7</c:v>
                </c:pt>
                <c:pt idx="5">
                  <c:v>3</c:v>
                </c:pt>
                <c:pt idx="6">
                  <c:v>2</c:v>
                </c:pt>
                <c:pt idx="7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gapDepth val="55"/>
        <c:shape val="cylinder"/>
        <c:axId val="156858624"/>
        <c:axId val="156864512"/>
        <c:axId val="0"/>
      </c:bar3DChart>
      <c:catAx>
        <c:axId val="156858624"/>
        <c:scaling>
          <c:orientation val="minMax"/>
        </c:scaling>
        <c:delete val="0"/>
        <c:axPos val="l"/>
        <c:majorTickMark val="none"/>
        <c:minorTickMark val="none"/>
        <c:tickLblPos val="nextTo"/>
        <c:txPr>
          <a:bodyPr/>
          <a:lstStyle/>
          <a:p>
            <a:pPr>
              <a:defRPr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56864512"/>
        <c:crosses val="autoZero"/>
        <c:auto val="1"/>
        <c:lblAlgn val="ctr"/>
        <c:lblOffset val="100"/>
        <c:noMultiLvlLbl val="0"/>
      </c:catAx>
      <c:valAx>
        <c:axId val="156864512"/>
        <c:scaling>
          <c:orientation val="minMax"/>
        </c:scaling>
        <c:delete val="0"/>
        <c:axPos val="b"/>
        <c:majorGridlines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56858624"/>
        <c:crosses val="autoZero"/>
        <c:crossBetween val="between"/>
      </c:valAx>
    </c:plotArea>
    <c:plotVisOnly val="1"/>
    <c:dispBlanksAs val="gap"/>
    <c:showDLblsOverMax val="0"/>
  </c:chart>
  <c:spPr>
    <a:blipFill dpi="0" rotWithShape="1">
      <a:blip xmlns:r="http://schemas.openxmlformats.org/officeDocument/2006/relationships" r:embed="rId2">
        <a:alphaModFix amt="20000"/>
      </a:blip>
      <a:srcRect/>
      <a:tile tx="0" ty="0" sx="100000" sy="100000" flip="none" algn="tl"/>
    </a:blipFill>
  </c:spPr>
  <c:externalData r:id="rId3">
    <c:autoUpdate val="0"/>
  </c:externalData>
  <c:userShapes r:id="rId4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4.8858359780640168E-2"/>
          <c:y val="0.27560700326226378"/>
          <c:w val="0.95114164021935987"/>
          <c:h val="0.70610588722465184"/>
        </c:manualLayout>
      </c:layout>
      <c:pie3DChart>
        <c:varyColors val="1"/>
        <c:ser>
          <c:idx val="0"/>
          <c:order val="0"/>
          <c:explosion val="25"/>
          <c:dPt>
            <c:idx val="0"/>
            <c:bubble3D val="0"/>
            <c:spPr>
              <a:solidFill>
                <a:srgbClr val="00B050"/>
              </a:solidFill>
            </c:spPr>
          </c:dPt>
          <c:dPt>
            <c:idx val="1"/>
            <c:bubble3D val="0"/>
            <c:spPr>
              <a:solidFill>
                <a:schemeClr val="tx2"/>
              </a:solidFill>
            </c:spPr>
          </c:dPt>
          <c:dLbls>
            <c:dLbl>
              <c:idx val="0"/>
              <c:layout>
                <c:manualLayout>
                  <c:x val="-0.22350903054667451"/>
                  <c:y val="-0.17708473860047297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0.13521037100130165"/>
                  <c:y val="6.8074777405685086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1000" b="1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'Доли рынка'!$A$37:$A$38</c:f>
              <c:strCache>
                <c:ptCount val="2"/>
                <c:pt idx="0">
                  <c:v>Информационные системы 123; .СALL; Adelina Call Center; Beeper; Datacall; Cartli; CONTACTIS; Direct-Call; eCall; Global Bilgi; Win Trade; Киевстар Бизнес         </c:v>
                </c:pt>
                <c:pt idx="1">
                  <c:v>Остальные компании</c:v>
                </c:pt>
              </c:strCache>
            </c:strRef>
          </c:cat>
          <c:val>
            <c:numRef>
              <c:f>'Доли рынка'!$B$37:$B$38</c:f>
              <c:numCache>
                <c:formatCode>0%</c:formatCode>
                <c:ptCount val="2"/>
                <c:pt idx="0">
                  <c:v>0.74</c:v>
                </c:pt>
                <c:pt idx="1">
                  <c:v>0.26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t"/>
      <c:layout>
        <c:manualLayout>
          <c:xMode val="edge"/>
          <c:yMode val="edge"/>
          <c:x val="0"/>
          <c:y val="3.4452273160125065E-2"/>
          <c:w val="0.99854852872098043"/>
          <c:h val="0.31217490985850055"/>
        </c:manualLayout>
      </c:layout>
      <c:overlay val="0"/>
      <c:txPr>
        <a:bodyPr/>
        <a:lstStyle/>
        <a:p>
          <a:pPr>
            <a:defRPr sz="1400">
              <a:latin typeface="Arial" pitchFamily="34" charset="0"/>
              <a:cs typeface="Arial" pitchFamily="34" charset="0"/>
            </a:defRPr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6822754120909021E-2"/>
          <c:y val="9.583333333333334E-2"/>
          <c:w val="0.82635449175818199"/>
          <c:h val="0.80166666666666664"/>
        </c:manualLayout>
      </c:layout>
      <c:pie3DChart>
        <c:varyColors val="1"/>
        <c:ser>
          <c:idx val="0"/>
          <c:order val="0"/>
          <c:explosion val="25"/>
          <c:dPt>
            <c:idx val="0"/>
            <c:bubble3D val="0"/>
            <c:spPr>
              <a:solidFill>
                <a:srgbClr val="00B050"/>
              </a:solidFill>
            </c:spPr>
          </c:dPt>
          <c:dPt>
            <c:idx val="1"/>
            <c:bubble3D val="0"/>
            <c:spPr>
              <a:solidFill>
                <a:schemeClr val="tx2"/>
              </a:solidFill>
            </c:spPr>
          </c:dPt>
          <c:dPt>
            <c:idx val="4"/>
            <c:bubble3D val="0"/>
            <c:spPr>
              <a:solidFill>
                <a:srgbClr val="FFC000"/>
              </a:solidFill>
            </c:spPr>
          </c:dPt>
          <c:dPt>
            <c:idx val="5"/>
            <c:bubble3D val="0"/>
            <c:spPr>
              <a:solidFill>
                <a:schemeClr val="accent5"/>
              </a:solidFill>
            </c:spPr>
          </c:dPt>
          <c:dPt>
            <c:idx val="6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</c:spPr>
          </c:dPt>
          <c:dPt>
            <c:idx val="7"/>
            <c:bubble3D val="0"/>
            <c:spPr>
              <a:solidFill>
                <a:schemeClr val="accent3">
                  <a:lumMod val="40000"/>
                  <a:lumOff val="60000"/>
                </a:schemeClr>
              </a:solidFill>
              <a:ln>
                <a:solidFill>
                  <a:schemeClr val="accent3">
                    <a:lumMod val="40000"/>
                    <a:lumOff val="60000"/>
                  </a:schemeClr>
                </a:solidFill>
              </a:ln>
            </c:spPr>
          </c:dPt>
          <c:dPt>
            <c:idx val="8"/>
            <c:bubble3D val="0"/>
            <c:spPr>
              <a:solidFill>
                <a:schemeClr val="accent2">
                  <a:lumMod val="75000"/>
                </a:schemeClr>
              </a:solidFill>
            </c:spPr>
          </c:dPt>
          <c:dPt>
            <c:idx val="9"/>
            <c:bubble3D val="0"/>
            <c:spPr>
              <a:solidFill>
                <a:srgbClr val="92D050"/>
              </a:solidFill>
            </c:spPr>
          </c:dPt>
          <c:dPt>
            <c:idx val="10"/>
            <c:bubble3D val="0"/>
            <c:spPr>
              <a:solidFill>
                <a:srgbClr val="7030A0"/>
              </a:solidFill>
            </c:spPr>
          </c:dPt>
          <c:dLbls>
            <c:dLbl>
              <c:idx val="0"/>
              <c:layout>
                <c:manualLayout>
                  <c:x val="-0.1464650500776955"/>
                  <c:y val="0.13416062992125985"/>
                </c:manualLayout>
              </c:layout>
              <c:tx>
                <c:rich>
                  <a:bodyPr/>
                  <a:lstStyle/>
                  <a:p>
                    <a:pPr>
                      <a:defRPr sz="1200" b="1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defRPr>
                    </a:pPr>
                    <a:r>
                      <a:rPr lang="en-US" sz="1200" b="1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rPr>
                      <a:t>Adelina Call Center 
</a:t>
                    </a:r>
                    <a:r>
                      <a:rPr lang="ru-RU" sz="1200" b="1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rPr>
                      <a:t>19,8</a:t>
                    </a:r>
                    <a:r>
                      <a:rPr lang="en-US" sz="1200" b="1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rPr>
                      <a:t>%</a:t>
                    </a:r>
                    <a:endParaRPr lang="en-US">
                      <a:solidFill>
                        <a:schemeClr val="bg1"/>
                      </a:solidFill>
                    </a:endParaRPr>
                  </a:p>
                </c:rich>
              </c:tx>
              <c:spPr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tx>
                <c:rich>
                  <a:bodyPr/>
                  <a:lstStyle/>
                  <a:p>
                    <a:pPr>
                      <a:defRPr sz="1200" b="1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defRPr>
                    </a:pPr>
                    <a:r>
                      <a:rPr lang="en-US" sz="1200" b="1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rPr>
                      <a:t>Global Bilgi
13</a:t>
                    </a:r>
                    <a:r>
                      <a:rPr lang="ru-RU" sz="1200" b="1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rPr>
                      <a:t>,1</a:t>
                    </a:r>
                    <a:r>
                      <a:rPr lang="en-US" sz="1200" b="1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rPr>
                      <a:t>%</a:t>
                    </a:r>
                    <a:endParaRPr lang="en-US">
                      <a:solidFill>
                        <a:schemeClr val="bg1"/>
                      </a:solidFill>
                    </a:endParaRPr>
                  </a:p>
                </c:rich>
              </c:tx>
              <c:spPr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tx>
                <c:rich>
                  <a:bodyPr/>
                  <a:lstStyle/>
                  <a:p>
                    <a:pPr>
                      <a:defRPr sz="1200" b="1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defRPr>
                    </a:pPr>
                    <a:r>
                      <a:rPr lang="en-US" sz="1200" b="1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rPr>
                      <a:t>eCall
1</a:t>
                    </a:r>
                    <a:r>
                      <a:rPr lang="ru-RU" sz="1200" b="1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rPr>
                      <a:t>0,5</a:t>
                    </a:r>
                    <a:r>
                      <a:rPr lang="en-US" sz="1200" b="1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rPr>
                      <a:t>%</a:t>
                    </a:r>
                    <a:endParaRPr lang="en-US">
                      <a:solidFill>
                        <a:schemeClr val="bg1"/>
                      </a:solidFill>
                    </a:endParaRPr>
                  </a:p>
                </c:rich>
              </c:tx>
              <c:spPr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3"/>
              <c:tx>
                <c:rich>
                  <a:bodyPr/>
                  <a:lstStyle/>
                  <a:p>
                    <a:pPr>
                      <a:defRPr sz="1200" b="1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defRPr>
                    </a:pPr>
                    <a:r>
                      <a:rPr lang="en-US" sz="1200" b="1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rPr>
                      <a:t>Cartli
9</a:t>
                    </a:r>
                    <a:r>
                      <a:rPr lang="ru-RU" sz="1200" b="1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rPr>
                      <a:t>,4</a:t>
                    </a:r>
                    <a:r>
                      <a:rPr lang="en-US" sz="1200" b="1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rPr>
                      <a:t>%</a:t>
                    </a:r>
                    <a:endParaRPr lang="en-US">
                      <a:solidFill>
                        <a:schemeClr val="bg1"/>
                      </a:solidFill>
                    </a:endParaRPr>
                  </a:p>
                </c:rich>
              </c:tx>
              <c:spPr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4"/>
              <c:tx>
                <c:rich>
                  <a:bodyPr/>
                  <a:lstStyle/>
                  <a:p>
                    <a:pPr>
                      <a:defRPr sz="1200" b="1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defRPr>
                    </a:pPr>
                    <a:r>
                      <a:rPr lang="en-US" sz="1200" b="1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rPr>
                      <a:t>Beeper
8</a:t>
                    </a:r>
                    <a:r>
                      <a:rPr lang="ru-RU" sz="1200" b="1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rPr>
                      <a:t>,2</a:t>
                    </a:r>
                    <a:r>
                      <a:rPr lang="en-US" sz="1200" b="1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rPr>
                      <a:t>%</a:t>
                    </a:r>
                    <a:endParaRPr lang="en-US">
                      <a:solidFill>
                        <a:schemeClr val="bg1"/>
                      </a:solidFill>
                    </a:endParaRPr>
                  </a:p>
                </c:rich>
              </c:tx>
              <c:spPr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5"/>
              <c:layout>
                <c:manualLayout>
                  <c:x val="3.0106336210461253E-2"/>
                  <c:y val="0.10539632545931758"/>
                </c:manualLayout>
              </c:layout>
              <c:tx>
                <c:rich>
                  <a:bodyPr/>
                  <a:lstStyle/>
                  <a:p>
                    <a:r>
                      <a:rPr lang="en-US" sz="1200" b="1" dirty="0" smtClean="0">
                        <a:latin typeface="Arial" pitchFamily="34" charset="0"/>
                        <a:cs typeface="Arial" pitchFamily="34" charset="0"/>
                      </a:rPr>
                      <a:t>Direct</a:t>
                    </a:r>
                    <a:r>
                      <a:rPr lang="ru-RU" sz="1200" b="1" baseline="0" dirty="0" smtClean="0">
                        <a:latin typeface="Arial" pitchFamily="34" charset="0"/>
                        <a:cs typeface="Arial" pitchFamily="34" charset="0"/>
                      </a:rPr>
                      <a:t>  </a:t>
                    </a:r>
                    <a:r>
                      <a:rPr lang="en-US" sz="1200" b="1" dirty="0" smtClean="0">
                        <a:latin typeface="Arial" pitchFamily="34" charset="0"/>
                        <a:cs typeface="Arial" pitchFamily="34" charset="0"/>
                      </a:rPr>
                      <a:t>Call</a:t>
                    </a:r>
                    <a:r>
                      <a:rPr lang="en-US" sz="1200" b="1" dirty="0">
                        <a:latin typeface="Arial" pitchFamily="34" charset="0"/>
                        <a:cs typeface="Arial" pitchFamily="34" charset="0"/>
                      </a:rPr>
                      <a:t>
7</a:t>
                    </a:r>
                    <a:r>
                      <a:rPr lang="ru-RU" sz="1200" b="1" dirty="0">
                        <a:latin typeface="Arial" pitchFamily="34" charset="0"/>
                        <a:cs typeface="Arial" pitchFamily="34" charset="0"/>
                      </a:rPr>
                      <a:t>,4</a:t>
                    </a:r>
                    <a:r>
                      <a:rPr lang="en-US" sz="1200" b="1" dirty="0">
                        <a:latin typeface="Arial" pitchFamily="34" charset="0"/>
                        <a:cs typeface="Arial" pitchFamily="34" charset="0"/>
                      </a:rPr>
                      <a:t>%</a:t>
                    </a:r>
                    <a:endParaRPr lang="en-US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6"/>
              <c:layout>
                <c:manualLayout>
                  <c:x val="-1.1356863974092791E-2"/>
                  <c:y val="-5.2172440944881888E-2"/>
                </c:manualLayout>
              </c:layout>
              <c:tx>
                <c:rich>
                  <a:bodyPr/>
                  <a:lstStyle/>
                  <a:p>
                    <a:r>
                      <a:rPr lang="en-US" sz="1200" b="1">
                        <a:latin typeface="Arial" pitchFamily="34" charset="0"/>
                        <a:cs typeface="Arial" pitchFamily="34" charset="0"/>
                      </a:rPr>
                      <a:t>Win Trade 
</a:t>
                    </a:r>
                    <a:r>
                      <a:rPr lang="ru-RU" sz="1200" b="1">
                        <a:latin typeface="Arial" pitchFamily="34" charset="0"/>
                        <a:cs typeface="Arial" pitchFamily="34" charset="0"/>
                      </a:rPr>
                      <a:t>6,9</a:t>
                    </a:r>
                    <a:r>
                      <a:rPr lang="en-US" sz="1200" b="1">
                        <a:latin typeface="Arial" pitchFamily="34" charset="0"/>
                        <a:cs typeface="Arial" pitchFamily="34" charset="0"/>
                      </a:rPr>
                      <a:t>%</a:t>
                    </a:r>
                    <a:endParaRPr lang="en-US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7"/>
              <c:tx>
                <c:rich>
                  <a:bodyPr/>
                  <a:lstStyle/>
                  <a:p>
                    <a:r>
                      <a:rPr lang="ru-RU" sz="1200" b="1">
                        <a:latin typeface="Arial" pitchFamily="34" charset="0"/>
                        <a:cs typeface="Arial" pitchFamily="34" charset="0"/>
                      </a:rPr>
                      <a:t>Киевстар Бизнес
6,8%</a:t>
                    </a:r>
                    <a:endParaRPr lang="ru-RU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8"/>
              <c:tx>
                <c:rich>
                  <a:bodyPr/>
                  <a:lstStyle/>
                  <a:p>
                    <a:r>
                      <a:rPr lang="ru-RU" sz="1200" b="1">
                        <a:latin typeface="Arial" pitchFamily="34" charset="0"/>
                        <a:cs typeface="Arial" pitchFamily="34" charset="0"/>
                      </a:rPr>
                      <a:t>Информационные системы 123
4,8%</a:t>
                    </a:r>
                    <a:endParaRPr lang="ru-RU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9"/>
              <c:tx>
                <c:rich>
                  <a:bodyPr/>
                  <a:lstStyle/>
                  <a:p>
                    <a:r>
                      <a:rPr lang="en-US" sz="1200" b="1">
                        <a:latin typeface="Arial" pitchFamily="34" charset="0"/>
                        <a:cs typeface="Arial" pitchFamily="34" charset="0"/>
                      </a:rPr>
                      <a:t>Datacall
</a:t>
                    </a:r>
                    <a:r>
                      <a:rPr lang="ru-RU" sz="1200" b="1">
                        <a:latin typeface="Arial" pitchFamily="34" charset="0"/>
                        <a:cs typeface="Arial" pitchFamily="34" charset="0"/>
                      </a:rPr>
                      <a:t>4,8</a:t>
                    </a:r>
                    <a:r>
                      <a:rPr lang="en-US" sz="1200" b="1">
                        <a:latin typeface="Arial" pitchFamily="34" charset="0"/>
                        <a:cs typeface="Arial" pitchFamily="34" charset="0"/>
                      </a:rPr>
                      <a:t>%</a:t>
                    </a:r>
                    <a:endParaRPr lang="en-US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0"/>
              <c:tx>
                <c:rich>
                  <a:bodyPr/>
                  <a:lstStyle/>
                  <a:p>
                    <a:r>
                      <a:rPr lang="en-US" sz="1200" b="1">
                        <a:latin typeface="Arial" pitchFamily="34" charset="0"/>
                        <a:cs typeface="Arial" pitchFamily="34" charset="0"/>
                      </a:rPr>
                      <a:t>CONTACTIS
4</a:t>
                    </a:r>
                    <a:r>
                      <a:rPr lang="ru-RU" sz="1200" b="1">
                        <a:latin typeface="Arial" pitchFamily="34" charset="0"/>
                        <a:cs typeface="Arial" pitchFamily="34" charset="0"/>
                      </a:rPr>
                      <a:t>,4</a:t>
                    </a:r>
                    <a:r>
                      <a:rPr lang="en-US" sz="1200" b="1">
                        <a:latin typeface="Arial" pitchFamily="34" charset="0"/>
                        <a:cs typeface="Arial" pitchFamily="34" charset="0"/>
                      </a:rPr>
                      <a:t>%</a:t>
                    </a:r>
                    <a:endParaRPr lang="en-US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1"/>
              <c:layout>
                <c:manualLayout>
                  <c:x val="0.11460841026712457"/>
                  <c:y val="-2.1902624671916011E-2"/>
                </c:manualLayout>
              </c:layout>
              <c:tx>
                <c:rich>
                  <a:bodyPr/>
                  <a:lstStyle/>
                  <a:p>
                    <a:r>
                      <a:rPr lang="ru-RU" sz="1200" b="1">
                        <a:latin typeface="Arial" pitchFamily="34" charset="0"/>
                        <a:cs typeface="Arial" pitchFamily="34" charset="0"/>
                      </a:rPr>
                      <a:t>.С</a:t>
                    </a:r>
                    <a:r>
                      <a:rPr lang="en-US" sz="1200" b="1">
                        <a:latin typeface="Arial" pitchFamily="34" charset="0"/>
                        <a:cs typeface="Arial" pitchFamily="34" charset="0"/>
                      </a:rPr>
                      <a:t>ALL
</a:t>
                    </a:r>
                    <a:r>
                      <a:rPr lang="ru-RU" sz="1200" b="1">
                        <a:latin typeface="Arial" pitchFamily="34" charset="0"/>
                        <a:cs typeface="Arial" pitchFamily="34" charset="0"/>
                      </a:rPr>
                      <a:t>3,9</a:t>
                    </a:r>
                    <a:r>
                      <a:rPr lang="en-US" sz="1200" b="1">
                        <a:latin typeface="Arial" pitchFamily="34" charset="0"/>
                        <a:cs typeface="Arial" pitchFamily="34" charset="0"/>
                      </a:rPr>
                      <a:t>%</a:t>
                    </a:r>
                    <a:endParaRPr lang="en-US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1200" b="1"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'Доли рынка'!$G$1:$G$12</c:f>
              <c:strCache>
                <c:ptCount val="12"/>
                <c:pt idx="0">
                  <c:v>Adelina Call Center </c:v>
                </c:pt>
                <c:pt idx="1">
                  <c:v>Global Bilgi</c:v>
                </c:pt>
                <c:pt idx="2">
                  <c:v>eCall</c:v>
                </c:pt>
                <c:pt idx="3">
                  <c:v>Cartli</c:v>
                </c:pt>
                <c:pt idx="4">
                  <c:v>Beeper</c:v>
                </c:pt>
                <c:pt idx="5">
                  <c:v>Direct-Call</c:v>
                </c:pt>
                <c:pt idx="6">
                  <c:v>Win Trade </c:v>
                </c:pt>
                <c:pt idx="7">
                  <c:v>Киевстар Бизнес</c:v>
                </c:pt>
                <c:pt idx="8">
                  <c:v>Информационные системы 123</c:v>
                </c:pt>
                <c:pt idx="9">
                  <c:v>Datacall</c:v>
                </c:pt>
                <c:pt idx="10">
                  <c:v>CONTACTIS</c:v>
                </c:pt>
                <c:pt idx="11">
                  <c:v>.СALL</c:v>
                </c:pt>
              </c:strCache>
            </c:strRef>
          </c:cat>
          <c:val>
            <c:numRef>
              <c:f>'Доли рынка'!$H$1:$H$12</c:f>
              <c:numCache>
                <c:formatCode>0.0</c:formatCode>
                <c:ptCount val="12"/>
                <c:pt idx="0">
                  <c:v>19.8</c:v>
                </c:pt>
                <c:pt idx="1">
                  <c:v>13.1</c:v>
                </c:pt>
                <c:pt idx="2">
                  <c:v>10.5</c:v>
                </c:pt>
                <c:pt idx="3">
                  <c:v>9.4</c:v>
                </c:pt>
                <c:pt idx="4">
                  <c:v>8.1999999999999993</c:v>
                </c:pt>
                <c:pt idx="5">
                  <c:v>7.4</c:v>
                </c:pt>
                <c:pt idx="6">
                  <c:v>6.9</c:v>
                </c:pt>
                <c:pt idx="7">
                  <c:v>6.8</c:v>
                </c:pt>
                <c:pt idx="8">
                  <c:v>4.8</c:v>
                </c:pt>
                <c:pt idx="9">
                  <c:v>4.8</c:v>
                </c:pt>
                <c:pt idx="10">
                  <c:v>4.4000000000000004</c:v>
                </c:pt>
                <c:pt idx="11">
                  <c:v>3.9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6875000000000044E-2"/>
          <c:y val="9.9326599326599527E-2"/>
          <c:w val="0.65434420023965834"/>
          <c:h val="0.8333333333333337"/>
        </c:manualLayout>
      </c:layout>
      <c:lineChart>
        <c:grouping val="standard"/>
        <c:varyColors val="0"/>
        <c:ser>
          <c:idx val="0"/>
          <c:order val="0"/>
          <c:tx>
            <c:strRef>
              <c:f>Лист2!$A$12</c:f>
              <c:strCache>
                <c:ptCount val="1"/>
                <c:pt idx="0">
                  <c:v>Общее кол-во рабочих мест</c:v>
                </c:pt>
              </c:strCache>
            </c:strRef>
          </c:tx>
          <c:spPr>
            <a:ln w="41275">
              <a:solidFill>
                <a:srgbClr val="C00000"/>
              </a:solidFill>
            </a:ln>
          </c:spPr>
          <c:marker>
            <c:symbol val="diamond"/>
            <c:size val="10"/>
            <c:spPr>
              <a:solidFill>
                <a:srgbClr val="C00000"/>
              </a:solidFill>
            </c:spPr>
          </c:marker>
          <c:dLbls>
            <c:dLbl>
              <c:idx val="0"/>
              <c:layout>
                <c:manualLayout>
                  <c:x val="-3.0037926914305041E-2"/>
                  <c:y val="-4.17794973531701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3.6864728485738005E-2"/>
                  <c:y val="-4.3868472220828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4.2326169742884376E-2"/>
                  <c:y val="-5.22243716914626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5.0518331628603932E-2"/>
                  <c:y val="-4.3868472220828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5.3249052257177118E-2"/>
                  <c:y val="-5.22243716914626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6.5537295085756453E-2"/>
                  <c:y val="-4.80464219561456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5.5979772885750304E-2"/>
                  <c:y val="-7.72920701033647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6.6902655400043046E-2"/>
                  <c:y val="-3.55125727501946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00"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Лист2!$B$11:$K$11</c:f>
              <c:strCache>
                <c:ptCount val="10"/>
                <c:pt idx="0">
                  <c:v>Ранее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</c:strCache>
            </c:strRef>
          </c:cat>
          <c:val>
            <c:numRef>
              <c:f>Лист2!$B$12:$K$12</c:f>
              <c:numCache>
                <c:formatCode>General</c:formatCode>
                <c:ptCount val="10"/>
                <c:pt idx="0">
                  <c:v>180</c:v>
                </c:pt>
                <c:pt idx="1">
                  <c:v>310</c:v>
                </c:pt>
                <c:pt idx="2">
                  <c:v>398</c:v>
                </c:pt>
                <c:pt idx="3">
                  <c:v>766</c:v>
                </c:pt>
                <c:pt idx="4">
                  <c:v>1112</c:v>
                </c:pt>
                <c:pt idx="5">
                  <c:v>1556</c:v>
                </c:pt>
                <c:pt idx="6">
                  <c:v>2429</c:v>
                </c:pt>
                <c:pt idx="7">
                  <c:v>3381</c:v>
                </c:pt>
                <c:pt idx="8">
                  <c:v>5490</c:v>
                </c:pt>
                <c:pt idx="9">
                  <c:v>9334</c:v>
                </c:pt>
              </c:numCache>
            </c:numRef>
          </c:val>
          <c:smooth val="1"/>
        </c:ser>
        <c:ser>
          <c:idx val="1"/>
          <c:order val="1"/>
          <c:tx>
            <c:strRef>
              <c:f>Лист2!$A$13</c:f>
              <c:strCache>
                <c:ptCount val="1"/>
                <c:pt idx="0">
                  <c:v>Кол-во мест в мультисервисных АКЦ</c:v>
                </c:pt>
              </c:strCache>
            </c:strRef>
          </c:tx>
          <c:spPr>
            <a:ln w="41275"/>
          </c:spPr>
          <c:marker>
            <c:symbol val="square"/>
            <c:size val="10"/>
          </c:marker>
          <c:dLbls>
            <c:txPr>
              <a:bodyPr/>
              <a:lstStyle/>
              <a:p>
                <a:pPr>
                  <a:defRPr sz="1000"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Лист2!$B$11:$K$11</c:f>
              <c:strCache>
                <c:ptCount val="10"/>
                <c:pt idx="0">
                  <c:v>Ранее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</c:strCache>
            </c:strRef>
          </c:cat>
          <c:val>
            <c:numRef>
              <c:f>Лист2!$B$13:$K$13</c:f>
              <c:numCache>
                <c:formatCode>General</c:formatCode>
                <c:ptCount val="10"/>
                <c:pt idx="0">
                  <c:v>90</c:v>
                </c:pt>
                <c:pt idx="1">
                  <c:v>165</c:v>
                </c:pt>
                <c:pt idx="2">
                  <c:v>248</c:v>
                </c:pt>
                <c:pt idx="3">
                  <c:v>536</c:v>
                </c:pt>
                <c:pt idx="4">
                  <c:v>828</c:v>
                </c:pt>
                <c:pt idx="5">
                  <c:v>1181</c:v>
                </c:pt>
                <c:pt idx="6">
                  <c:v>1807</c:v>
                </c:pt>
                <c:pt idx="7">
                  <c:v>2633</c:v>
                </c:pt>
                <c:pt idx="8">
                  <c:v>4359</c:v>
                </c:pt>
                <c:pt idx="9">
                  <c:v>8514</c:v>
                </c:pt>
              </c:numCache>
            </c:numRef>
          </c: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1284608"/>
        <c:axId val="91286144"/>
      </c:lineChart>
      <c:catAx>
        <c:axId val="912846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lang="uk-UA" sz="1200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91286144"/>
        <c:crosses val="autoZero"/>
        <c:auto val="1"/>
        <c:lblAlgn val="ctr"/>
        <c:lblOffset val="100"/>
        <c:noMultiLvlLbl val="0"/>
      </c:catAx>
      <c:valAx>
        <c:axId val="91286144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 lang="uk-UA" sz="1600" b="0" i="0" u="none" strike="noStrike" baseline="0">
                    <a:solidFill>
                      <a:srgbClr val="000000"/>
                    </a:solidFill>
                    <a:latin typeface="Arial" pitchFamily="34" charset="0"/>
                    <a:ea typeface="Calibri"/>
                    <a:cs typeface="Arial" pitchFamily="34" charset="0"/>
                  </a:defRPr>
                </a:pPr>
                <a:r>
                  <a:rPr lang="uk-UA" b="0">
                    <a:latin typeface="Arial" pitchFamily="34" charset="0"/>
                    <a:cs typeface="Arial" pitchFamily="34" charset="0"/>
                  </a:rPr>
                  <a:t>Кол-во рабочих мест</a:t>
                </a:r>
              </a:p>
            </c:rich>
          </c:tx>
          <c:layout/>
          <c:overlay val="0"/>
          <c:spPr>
            <a:noFill/>
            <a:ln w="25400">
              <a:noFill/>
            </a:ln>
          </c:spPr>
        </c:title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lang="uk-UA" sz="1200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9128460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7568377137030775"/>
          <c:y val="0.30105450464402145"/>
          <c:w val="0.21910797032846269"/>
          <c:h val="0.3336255704998588"/>
        </c:manualLayout>
      </c:layout>
      <c:overlay val="0"/>
      <c:txPr>
        <a:bodyPr/>
        <a:lstStyle/>
        <a:p>
          <a:pPr>
            <a:defRPr lang="uk-UA" sz="1000">
              <a:latin typeface="Arial" pitchFamily="34" charset="0"/>
              <a:cs typeface="Arial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blipFill dpi="0" rotWithShape="1">
      <a:blip xmlns:r="http://schemas.openxmlformats.org/officeDocument/2006/relationships" r:embed="rId1">
        <a:alphaModFix amt="20000"/>
      </a:blip>
      <a:srcRect/>
      <a:tile tx="0" ty="0" sx="100000" sy="100000" flip="none" algn="tl"/>
    </a:blipFill>
  </c:spPr>
  <c:txPr>
    <a:bodyPr/>
    <a:lstStyle/>
    <a:p>
      <a:pPr>
        <a:defRPr sz="1600"/>
      </a:pPr>
      <a:endParaRPr lang="ru-RU"/>
    </a:p>
  </c:txPr>
  <c:externalData r:id="rId2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7502656167978995E-2"/>
          <c:y val="0"/>
          <c:w val="0.74957656692913388"/>
          <c:h val="0.83519579110907105"/>
        </c:manualLayout>
      </c:layout>
      <c:pie3DChart>
        <c:varyColors val="1"/>
        <c:ser>
          <c:idx val="0"/>
          <c:order val="0"/>
          <c:explosion val="25"/>
          <c:dPt>
            <c:idx val="0"/>
            <c:bubble3D val="0"/>
            <c:spPr>
              <a:solidFill>
                <a:srgbClr val="00B050"/>
              </a:solidFill>
            </c:spPr>
          </c:dPt>
          <c:dPt>
            <c:idx val="1"/>
            <c:bubble3D val="0"/>
            <c:spPr>
              <a:solidFill>
                <a:srgbClr val="FF0000"/>
              </a:solidFill>
            </c:spPr>
          </c:dPt>
          <c:dPt>
            <c:idx val="4"/>
            <c:bubble3D val="0"/>
            <c:spPr>
              <a:solidFill>
                <a:srgbClr val="FFC000"/>
              </a:solidFill>
              <a:ln>
                <a:solidFill>
                  <a:srgbClr val="FFC000"/>
                </a:solidFill>
              </a:ln>
            </c:spPr>
          </c:dPt>
          <c:dPt>
            <c:idx val="5"/>
            <c:bubble3D val="0"/>
            <c:spPr>
              <a:solidFill>
                <a:schemeClr val="accent5"/>
              </a:solidFill>
            </c:spPr>
          </c:dPt>
          <c:dPt>
            <c:idx val="6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</c:spPr>
          </c:dPt>
          <c:dPt>
            <c:idx val="7"/>
            <c:bubble3D val="0"/>
            <c:spPr>
              <a:solidFill>
                <a:schemeClr val="accent3">
                  <a:lumMod val="40000"/>
                  <a:lumOff val="60000"/>
                </a:schemeClr>
              </a:solidFill>
            </c:spPr>
          </c:dPt>
          <c:dPt>
            <c:idx val="8"/>
            <c:bubble3D val="0"/>
            <c:spPr>
              <a:solidFill>
                <a:schemeClr val="accent2">
                  <a:lumMod val="75000"/>
                </a:schemeClr>
              </a:solidFill>
            </c:spPr>
          </c:dPt>
          <c:dPt>
            <c:idx val="9"/>
            <c:bubble3D val="0"/>
            <c:spPr>
              <a:solidFill>
                <a:srgbClr val="92D050"/>
              </a:solidFill>
            </c:spPr>
          </c:dPt>
          <c:dPt>
            <c:idx val="10"/>
            <c:bubble3D val="0"/>
            <c:spPr>
              <a:solidFill>
                <a:srgbClr val="7030A0"/>
              </a:solidFill>
            </c:spPr>
          </c:dPt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7.8818351706036752E-2"/>
                  <c:y val="2.66888360422922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6.5022236220472443E-2"/>
                  <c:y val="2.69053961865090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6.17389186351706E-2"/>
                  <c:y val="6.5001464434343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'Доли рынка'!$A$21:$A$32</c:f>
              <c:strCache>
                <c:ptCount val="12"/>
                <c:pt idx="0">
                  <c:v>Adelina Call Center </c:v>
                </c:pt>
                <c:pt idx="1">
                  <c:v>Global Bilgi</c:v>
                </c:pt>
                <c:pt idx="2">
                  <c:v>eCall</c:v>
                </c:pt>
                <c:pt idx="3">
                  <c:v>Cartli</c:v>
                </c:pt>
                <c:pt idx="4">
                  <c:v>Beeper</c:v>
                </c:pt>
                <c:pt idx="5">
                  <c:v>Direct-Call</c:v>
                </c:pt>
                <c:pt idx="6">
                  <c:v>Win Trade </c:v>
                </c:pt>
                <c:pt idx="7">
                  <c:v>Киевстар Бизнес</c:v>
                </c:pt>
                <c:pt idx="8">
                  <c:v>Информационные системы 123</c:v>
                </c:pt>
                <c:pt idx="9">
                  <c:v>Datacall</c:v>
                </c:pt>
                <c:pt idx="10">
                  <c:v>CONTACTIS</c:v>
                </c:pt>
                <c:pt idx="11">
                  <c:v>.СALL</c:v>
                </c:pt>
              </c:strCache>
            </c:strRef>
          </c:cat>
          <c:val>
            <c:numRef>
              <c:f>'Доли рынка'!$B$21:$B$32</c:f>
              <c:numCache>
                <c:formatCode>0.0%</c:formatCode>
                <c:ptCount val="12"/>
                <c:pt idx="0">
                  <c:v>0.14599999999999999</c:v>
                </c:pt>
                <c:pt idx="1">
                  <c:v>9.7000000000000003E-2</c:v>
                </c:pt>
                <c:pt idx="2">
                  <c:v>7.6999999999999999E-2</c:v>
                </c:pt>
                <c:pt idx="3">
                  <c:v>7.0000000000000007E-2</c:v>
                </c:pt>
                <c:pt idx="4">
                  <c:v>0.06</c:v>
                </c:pt>
                <c:pt idx="5">
                  <c:v>5.5E-2</c:v>
                </c:pt>
                <c:pt idx="6">
                  <c:v>5.0999999999999997E-2</c:v>
                </c:pt>
                <c:pt idx="7">
                  <c:v>0.05</c:v>
                </c:pt>
                <c:pt idx="8">
                  <c:v>3.5000000000000003E-2</c:v>
                </c:pt>
                <c:pt idx="9">
                  <c:v>3.5000000000000003E-2</c:v>
                </c:pt>
                <c:pt idx="10">
                  <c:v>3.2000000000000001E-2</c:v>
                </c:pt>
                <c:pt idx="11">
                  <c:v>2.9000000000000001E-2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4.9520277188776756E-3"/>
          <c:y val="0.72158492520273532"/>
          <c:w val="0.99264253456476359"/>
          <c:h val="0.2783082047479491"/>
        </c:manualLayout>
      </c:layout>
      <c:overlay val="0"/>
      <c:txPr>
        <a:bodyPr/>
        <a:lstStyle/>
        <a:p>
          <a:pPr>
            <a:defRPr sz="1400">
              <a:latin typeface="Arial" pitchFamily="34" charset="0"/>
              <a:cs typeface="Arial" pitchFamily="34" charset="0"/>
            </a:defRPr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8941615439160112"/>
          <c:y val="0.45565577781793887"/>
          <c:w val="0.70332160568825786"/>
          <c:h val="0.53978528248937474"/>
        </c:manualLayout>
      </c:layout>
      <c:pie3DChart>
        <c:varyColors val="1"/>
        <c:ser>
          <c:idx val="0"/>
          <c:order val="0"/>
          <c:explosion val="25"/>
          <c:dPt>
            <c:idx val="3"/>
            <c:bubble3D val="0"/>
            <c:spPr>
              <a:solidFill>
                <a:srgbClr val="00B0F0"/>
              </a:solidFill>
            </c:spPr>
          </c:dPt>
          <c:dPt>
            <c:idx val="5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</c:spPr>
          </c:dPt>
          <c:dPt>
            <c:idx val="6"/>
            <c:bubble3D val="0"/>
            <c:spPr>
              <a:solidFill>
                <a:srgbClr val="00B050"/>
              </a:solidFill>
            </c:spPr>
          </c:dPt>
          <c:dPt>
            <c:idx val="7"/>
            <c:bubble3D val="0"/>
            <c:spPr>
              <a:solidFill>
                <a:srgbClr val="7030A0"/>
              </a:solidFill>
            </c:spPr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 sz="1200" b="1">
                        <a:latin typeface="Arial" pitchFamily="34" charset="0"/>
                        <a:cs typeface="Arial" pitchFamily="34" charset="0"/>
                      </a:rPr>
                      <a:t>0</a:t>
                    </a:r>
                    <a:r>
                      <a:rPr lang="ru-RU" sz="1200" b="1">
                        <a:latin typeface="Arial" pitchFamily="34" charset="0"/>
                        <a:cs typeface="Arial" pitchFamily="34" charset="0"/>
                      </a:rPr>
                      <a:t>,2</a:t>
                    </a:r>
                    <a:r>
                      <a:rPr lang="en-US" sz="1200" b="1">
                        <a:latin typeface="Arial" pitchFamily="34" charset="0"/>
                        <a:cs typeface="Arial" pitchFamily="34" charset="0"/>
                      </a:rPr>
                      <a:t>%</a:t>
                    </a:r>
                    <a:endParaRPr lang="en-US"/>
                  </a:p>
                </c:rich>
              </c:tx>
              <c:showLegendKey val="0"/>
              <c:showVal val="1"/>
              <c:showCatName val="1"/>
              <c:showSerName val="1"/>
              <c:showPercent val="1"/>
              <c:showBubbleSize val="0"/>
            </c:dLbl>
            <c:dLbl>
              <c:idx val="1"/>
              <c:layout>
                <c:manualLayout>
                  <c:x val="-0.17101109200205475"/>
                  <c:y val="-1.3092966357727231E-2"/>
                </c:manualLayout>
              </c:layout>
              <c:tx>
                <c:rich>
                  <a:bodyPr/>
                  <a:lstStyle/>
                  <a:p>
                    <a:pPr>
                      <a:defRPr sz="1200" b="1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defRPr>
                    </a:pPr>
                    <a:r>
                      <a:rPr lang="en-US" sz="1200" b="1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rPr>
                      <a:t>4</a:t>
                    </a:r>
                    <a:r>
                      <a:rPr lang="ru-RU" sz="1200" b="1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rPr>
                      <a:t>6,9</a:t>
                    </a:r>
                    <a:r>
                      <a:rPr lang="en-US" sz="1200" b="1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rPr>
                      <a:t>%</a:t>
                    </a:r>
                    <a:endParaRPr lang="en-US">
                      <a:solidFill>
                        <a:schemeClr val="bg1"/>
                      </a:solidFill>
                    </a:endParaRPr>
                  </a:p>
                </c:rich>
              </c:tx>
              <c:spPr/>
              <c:showLegendKey val="0"/>
              <c:showVal val="1"/>
              <c:showCatName val="1"/>
              <c:showSerName val="1"/>
              <c:showPercent val="1"/>
              <c:showBubbleSize val="0"/>
            </c:dLbl>
            <c:dLbl>
              <c:idx val="2"/>
              <c:layout>
                <c:manualLayout>
                  <c:x val="0.10248744561588985"/>
                  <c:y val="-0.17933310481968345"/>
                </c:manualLayout>
              </c:layout>
              <c:tx>
                <c:rich>
                  <a:bodyPr/>
                  <a:lstStyle/>
                  <a:p>
                    <a:pPr>
                      <a:defRPr sz="1200" b="1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defRPr>
                    </a:pPr>
                    <a:r>
                      <a:rPr lang="en-US" sz="1200" b="1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rPr>
                      <a:t>1</a:t>
                    </a:r>
                    <a:r>
                      <a:rPr lang="ru-RU" sz="1200" b="1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rPr>
                      <a:t>8,8</a:t>
                    </a:r>
                    <a:r>
                      <a:rPr lang="en-US" sz="1200" b="1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rPr>
                      <a:t>%</a:t>
                    </a:r>
                    <a:endParaRPr lang="en-US">
                      <a:solidFill>
                        <a:schemeClr val="bg1"/>
                      </a:solidFill>
                    </a:endParaRPr>
                  </a:p>
                </c:rich>
              </c:tx>
              <c:spPr/>
              <c:showLegendKey val="0"/>
              <c:showVal val="1"/>
              <c:showCatName val="1"/>
              <c:showSerName val="1"/>
              <c:showPercent val="1"/>
              <c:showBubbleSize val="0"/>
            </c:dLbl>
            <c:dLbl>
              <c:idx val="3"/>
              <c:tx>
                <c:rich>
                  <a:bodyPr/>
                  <a:lstStyle/>
                  <a:p>
                    <a:pPr>
                      <a:defRPr sz="1200" b="1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defRPr>
                    </a:pPr>
                    <a:r>
                      <a:rPr lang="en-US" sz="1200" b="1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rPr>
                      <a:t>10</a:t>
                    </a:r>
                    <a:r>
                      <a:rPr lang="ru-RU" sz="1200" b="1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rPr>
                      <a:t>,3</a:t>
                    </a:r>
                    <a:r>
                      <a:rPr lang="en-US" sz="1200" b="1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rPr>
                      <a:t>%</a:t>
                    </a:r>
                    <a:endParaRPr lang="en-US">
                      <a:solidFill>
                        <a:schemeClr val="bg1"/>
                      </a:solidFill>
                    </a:endParaRPr>
                  </a:p>
                </c:rich>
              </c:tx>
              <c:spPr/>
              <c:showLegendKey val="0"/>
              <c:showVal val="1"/>
              <c:showCatName val="1"/>
              <c:showSerName val="1"/>
              <c:showPercent val="1"/>
              <c:showBubbleSize val="0"/>
            </c:dLbl>
            <c:dLbl>
              <c:idx val="4"/>
              <c:tx>
                <c:rich>
                  <a:bodyPr/>
                  <a:lstStyle/>
                  <a:p>
                    <a:r>
                      <a:rPr lang="en-US" sz="1200" b="1">
                        <a:latin typeface="Arial" pitchFamily="34" charset="0"/>
                        <a:cs typeface="Arial" pitchFamily="34" charset="0"/>
                      </a:rPr>
                      <a:t>4</a:t>
                    </a:r>
                    <a:r>
                      <a:rPr lang="ru-RU" sz="1200" b="1">
                        <a:latin typeface="Arial" pitchFamily="34" charset="0"/>
                        <a:cs typeface="Arial" pitchFamily="34" charset="0"/>
                      </a:rPr>
                      <a:t>,3</a:t>
                    </a:r>
                    <a:r>
                      <a:rPr lang="en-US" sz="1200" b="1">
                        <a:latin typeface="Arial" pitchFamily="34" charset="0"/>
                        <a:cs typeface="Arial" pitchFamily="34" charset="0"/>
                      </a:rPr>
                      <a:t>%</a:t>
                    </a:r>
                    <a:endParaRPr lang="en-US"/>
                  </a:p>
                </c:rich>
              </c:tx>
              <c:showLegendKey val="0"/>
              <c:showVal val="1"/>
              <c:showCatName val="1"/>
              <c:showSerName val="1"/>
              <c:showPercent val="1"/>
              <c:showBubbleSize val="0"/>
            </c:dLbl>
            <c:dLbl>
              <c:idx val="5"/>
              <c:layout>
                <c:manualLayout>
                  <c:x val="9.4670937075392494E-2"/>
                  <c:y val="4.1244811710393188E-2"/>
                </c:manualLayout>
              </c:layout>
              <c:tx>
                <c:rich>
                  <a:bodyPr/>
                  <a:lstStyle/>
                  <a:p>
                    <a:pPr>
                      <a:defRPr sz="1200" b="1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defRPr>
                    </a:pPr>
                    <a:r>
                      <a:rPr lang="en-US" sz="1200" b="1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rPr>
                      <a:t>10</a:t>
                    </a:r>
                    <a:r>
                      <a:rPr lang="ru-RU" sz="1200" b="1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rPr>
                      <a:t>,4</a:t>
                    </a:r>
                    <a:r>
                      <a:rPr lang="en-US" sz="1200" b="1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rPr>
                      <a:t>%</a:t>
                    </a:r>
                    <a:endParaRPr lang="en-US">
                      <a:solidFill>
                        <a:schemeClr val="bg1"/>
                      </a:solidFill>
                    </a:endParaRPr>
                  </a:p>
                </c:rich>
              </c:tx>
              <c:spPr/>
              <c:showLegendKey val="0"/>
              <c:showVal val="1"/>
              <c:showCatName val="1"/>
              <c:showSerName val="1"/>
              <c:showPercent val="1"/>
              <c:showBubbleSize val="0"/>
            </c:dLbl>
            <c:dLbl>
              <c:idx val="6"/>
              <c:layout>
                <c:manualLayout>
                  <c:x val="5.6577055353343619E-2"/>
                  <c:y val="5.276874720342975E-2"/>
                </c:manualLayout>
              </c:layout>
              <c:tx>
                <c:rich>
                  <a:bodyPr/>
                  <a:lstStyle/>
                  <a:p>
                    <a:pPr>
                      <a:defRPr sz="1200" b="1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defRPr>
                    </a:pPr>
                    <a:r>
                      <a:rPr lang="ru-RU" sz="1200" b="1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rPr>
                      <a:t>7,4</a:t>
                    </a:r>
                    <a:r>
                      <a:rPr lang="en-US" sz="1200" b="1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rPr>
                      <a:t>%</a:t>
                    </a:r>
                    <a:endParaRPr lang="en-US">
                      <a:solidFill>
                        <a:schemeClr val="bg1"/>
                      </a:solidFill>
                    </a:endParaRPr>
                  </a:p>
                </c:rich>
              </c:tx>
              <c:spPr/>
              <c:showLegendKey val="0"/>
              <c:showVal val="1"/>
              <c:showCatName val="1"/>
              <c:showSerName val="1"/>
              <c:showPercent val="1"/>
              <c:showBubbleSize val="0"/>
            </c:dLbl>
            <c:dLbl>
              <c:idx val="7"/>
              <c:tx>
                <c:rich>
                  <a:bodyPr/>
                  <a:lstStyle/>
                  <a:p>
                    <a:r>
                      <a:rPr lang="ru-RU" sz="1200" b="1">
                        <a:latin typeface="Arial" pitchFamily="34" charset="0"/>
                        <a:cs typeface="Arial" pitchFamily="34" charset="0"/>
                      </a:rPr>
                      <a:t>1,7</a:t>
                    </a:r>
                    <a:r>
                      <a:rPr lang="en-US" sz="1200" b="1">
                        <a:latin typeface="Arial" pitchFamily="34" charset="0"/>
                        <a:cs typeface="Arial" pitchFamily="34" charset="0"/>
                      </a:rPr>
                      <a:t>%</a:t>
                    </a:r>
                    <a:endParaRPr lang="en-US"/>
                  </a:p>
                </c:rich>
              </c:tx>
              <c:showLegendKey val="0"/>
              <c:showVal val="1"/>
              <c:showCatName val="1"/>
              <c:showSerName val="1"/>
              <c:showPercent val="1"/>
              <c:showBubbleSize val="0"/>
            </c:dLbl>
            <c:txPr>
              <a:bodyPr/>
              <a:lstStyle/>
              <a:p>
                <a:pPr>
                  <a:defRPr sz="1200" b="1"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1"/>
            <c:showSerName val="1"/>
            <c:showPercent val="1"/>
            <c:showBubbleSize val="0"/>
            <c:showLeaderLines val="1"/>
          </c:dLbls>
          <c:cat>
            <c:strRef>
              <c:f>'Операционные расходы'!$A$33:$H$33</c:f>
              <c:strCache>
                <c:ptCount val="8"/>
                <c:pt idx="0">
                  <c:v>Нет ответа</c:v>
                </c:pt>
                <c:pt idx="1">
                  <c:v>Зарплата операторов КЦ</c:v>
                </c:pt>
                <c:pt idx="2">
                  <c:v>Зарплата остальных сотрудников КЦ</c:v>
                </c:pt>
                <c:pt idx="3">
                  <c:v>Аренда помещения</c:v>
                </c:pt>
                <c:pt idx="4">
                  <c:v>Коммунальные расходы</c:v>
                </c:pt>
                <c:pt idx="5">
                  <c:v>Телекоммуникационные расходы </c:v>
                </c:pt>
                <c:pt idx="6">
                  <c:v>Расходы на поддержание ИТ-структуры</c:v>
                </c:pt>
                <c:pt idx="7">
                  <c:v>Другое</c:v>
                </c:pt>
              </c:strCache>
            </c:strRef>
          </c:cat>
          <c:val>
            <c:numRef>
              <c:f>'Операционные расходы'!$A$34:$H$34</c:f>
              <c:numCache>
                <c:formatCode>0.0</c:formatCode>
                <c:ptCount val="8"/>
                <c:pt idx="0" formatCode="General">
                  <c:v>0.2</c:v>
                </c:pt>
                <c:pt idx="1">
                  <c:v>46.9</c:v>
                </c:pt>
                <c:pt idx="2">
                  <c:v>18.8</c:v>
                </c:pt>
                <c:pt idx="3">
                  <c:v>10.3</c:v>
                </c:pt>
                <c:pt idx="4">
                  <c:v>4.3</c:v>
                </c:pt>
                <c:pt idx="5">
                  <c:v>10.4</c:v>
                </c:pt>
                <c:pt idx="6">
                  <c:v>7.4</c:v>
                </c:pt>
                <c:pt idx="7">
                  <c:v>1.7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t"/>
      <c:layout>
        <c:manualLayout>
          <c:xMode val="edge"/>
          <c:yMode val="edge"/>
          <c:x val="3.6157978513695135E-2"/>
          <c:y val="7.7366532578214312E-2"/>
          <c:w val="0.63425548587030156"/>
          <c:h val="0.19497300293830372"/>
        </c:manualLayout>
      </c:layout>
      <c:overlay val="0"/>
      <c:txPr>
        <a:bodyPr/>
        <a:lstStyle/>
        <a:p>
          <a:pPr>
            <a:defRPr sz="1200" spc="-90" baseline="0">
              <a:latin typeface="Arial" pitchFamily="34" charset="0"/>
              <a:cs typeface="Arial" pitchFamily="34" charset="0"/>
            </a:defRPr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1400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Изменились ли операционные расходы за прошлый год?</a:t>
            </a:r>
          </a:p>
        </c:rich>
      </c:tx>
      <c:layout>
        <c:manualLayout>
          <c:xMode val="edge"/>
          <c:yMode val="edge"/>
          <c:x val="0.13168968930786765"/>
          <c:y val="1.5873015873015872E-2"/>
        </c:manualLayout>
      </c:layout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0.50073390826146735"/>
          <c:w val="1"/>
          <c:h val="0.4992660917385327"/>
        </c:manualLayout>
      </c:layout>
      <c:pie3DChart>
        <c:varyColors val="1"/>
        <c:ser>
          <c:idx val="0"/>
          <c:order val="0"/>
          <c:explosion val="25"/>
          <c:dPt>
            <c:idx val="0"/>
            <c:bubble3D val="0"/>
            <c:spPr>
              <a:solidFill>
                <a:srgbClr val="FF0000"/>
              </a:solidFill>
            </c:spPr>
          </c:dPt>
          <c:dPt>
            <c:idx val="3"/>
            <c:bubble3D val="0"/>
            <c:spPr>
              <a:solidFill>
                <a:srgbClr val="00B0F0"/>
              </a:solidFill>
            </c:spPr>
          </c:dPt>
          <c:dPt>
            <c:idx val="5"/>
            <c:bubble3D val="0"/>
            <c:spPr>
              <a:solidFill>
                <a:srgbClr val="7030A0"/>
              </a:solidFill>
            </c:spPr>
          </c:dPt>
          <c:dPt>
            <c:idx val="7"/>
            <c:bubble3D val="0"/>
            <c:spPr>
              <a:solidFill>
                <a:srgbClr val="00B050"/>
              </a:solidFill>
            </c:spPr>
          </c:dPt>
          <c:dLbls>
            <c:dLbl>
              <c:idx val="0"/>
              <c:layout>
                <c:manualLayout>
                  <c:x val="-0.12187736875930803"/>
                  <c:y val="5.8116055098355573E-2"/>
                </c:manualLayout>
              </c:layout>
              <c:spPr/>
              <c:txPr>
                <a:bodyPr/>
                <a:lstStyle/>
                <a:p>
                  <a:pPr>
                    <a:defRPr sz="1200" b="1">
                      <a:solidFill>
                        <a:schemeClr val="bg1"/>
                      </a:solidFill>
                      <a:latin typeface="Arial" pitchFamily="34" charset="0"/>
                      <a:cs typeface="Arial" pitchFamily="34" charset="0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2"/>
              <c:spPr/>
              <c:txPr>
                <a:bodyPr/>
                <a:lstStyle/>
                <a:p>
                  <a:pPr>
                    <a:defRPr sz="1200" b="1">
                      <a:solidFill>
                        <a:schemeClr val="bg1"/>
                      </a:solidFill>
                      <a:latin typeface="Arial" pitchFamily="34" charset="0"/>
                      <a:cs typeface="Arial" pitchFamily="34" charset="0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3"/>
              <c:spPr/>
              <c:txPr>
                <a:bodyPr/>
                <a:lstStyle/>
                <a:p>
                  <a:pPr>
                    <a:defRPr sz="1200" b="1">
                      <a:solidFill>
                        <a:schemeClr val="bg1"/>
                      </a:solidFill>
                      <a:latin typeface="Arial" pitchFamily="34" charset="0"/>
                      <a:cs typeface="Arial" pitchFamily="34" charset="0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7"/>
              <c:layout>
                <c:manualLayout>
                  <c:x val="5.8468245102580169E-2"/>
                  <c:y val="5.5469316335458069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1200" b="1"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'Изменились ли опер. расходы'!$A$11:$A$18</c:f>
              <c:strCache>
                <c:ptCount val="8"/>
                <c:pt idx="0">
                  <c:v>Не изменились</c:v>
                </c:pt>
                <c:pt idx="1">
                  <c:v>Увеличиличь менее чем на 10%</c:v>
                </c:pt>
                <c:pt idx="2">
                  <c:v>Увеличиличь на величину от 10% до 20%</c:v>
                </c:pt>
                <c:pt idx="3">
                  <c:v>Увеличились более чем на 20%</c:v>
                </c:pt>
                <c:pt idx="4">
                  <c:v>Уменьшились менее чем на 10%</c:v>
                </c:pt>
                <c:pt idx="5">
                  <c:v>Уменьшились на величину от 10% до 20%</c:v>
                </c:pt>
                <c:pt idx="6">
                  <c:v>Уменьшилось более чем на 20%</c:v>
                </c:pt>
                <c:pt idx="7">
                  <c:v>Нет ответа</c:v>
                </c:pt>
              </c:strCache>
            </c:strRef>
          </c:cat>
          <c:val>
            <c:numRef>
              <c:f>'Изменились ли опер. расходы'!$B$11:$B$18</c:f>
              <c:numCache>
                <c:formatCode>General</c:formatCode>
                <c:ptCount val="8"/>
                <c:pt idx="0">
                  <c:v>8</c:v>
                </c:pt>
                <c:pt idx="1">
                  <c:v>5</c:v>
                </c:pt>
                <c:pt idx="2">
                  <c:v>5</c:v>
                </c:pt>
                <c:pt idx="3">
                  <c:v>4</c:v>
                </c:pt>
                <c:pt idx="4">
                  <c:v>1</c:v>
                </c:pt>
                <c:pt idx="5">
                  <c:v>1</c:v>
                </c:pt>
                <c:pt idx="6">
                  <c:v>0</c:v>
                </c:pt>
                <c:pt idx="7">
                  <c:v>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t"/>
      <c:layout>
        <c:manualLayout>
          <c:xMode val="edge"/>
          <c:yMode val="edge"/>
          <c:x val="1.4912859076006505E-2"/>
          <c:y val="0.14984126984126983"/>
          <c:w val="0.56658982335296082"/>
          <c:h val="0.2984558515057199"/>
        </c:manualLayout>
      </c:layout>
      <c:overlay val="0"/>
      <c:txPr>
        <a:bodyPr/>
        <a:lstStyle/>
        <a:p>
          <a:pPr>
            <a:defRPr sz="1200">
              <a:latin typeface="Arial" pitchFamily="34" charset="0"/>
              <a:cs typeface="Arial" pitchFamily="34" charset="0"/>
            </a:defRPr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/>
            </a:pPr>
            <a:r>
              <a:rPr lang="ru-RU" sz="1400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Изменились ли капитальные расходы за прошлый год?</a:t>
            </a:r>
          </a:p>
        </c:rich>
      </c:tx>
      <c:layout>
        <c:manualLayout>
          <c:xMode val="edge"/>
          <c:yMode val="edge"/>
          <c:x val="0.22710292155399536"/>
          <c:y val="1.6491525096245345E-2"/>
        </c:manualLayout>
      </c:layout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0.42004974487536806"/>
          <c:w val="1"/>
          <c:h val="0.57995025512463183"/>
        </c:manualLayout>
      </c:layout>
      <c:pie3DChart>
        <c:varyColors val="1"/>
        <c:ser>
          <c:idx val="0"/>
          <c:order val="0"/>
          <c:explosion val="25"/>
          <c:dPt>
            <c:idx val="0"/>
            <c:bubble3D val="0"/>
            <c:spPr>
              <a:solidFill>
                <a:srgbClr val="FF0000"/>
              </a:solidFill>
            </c:spPr>
          </c:dPt>
          <c:dPt>
            <c:idx val="3"/>
            <c:bubble3D val="0"/>
            <c:spPr>
              <a:solidFill>
                <a:srgbClr val="00B0F0"/>
              </a:solidFill>
            </c:spPr>
          </c:dPt>
          <c:dPt>
            <c:idx val="4"/>
            <c:bubble3D val="0"/>
            <c:spPr>
              <a:solidFill>
                <a:srgbClr val="7030A0"/>
              </a:solidFill>
            </c:spPr>
          </c:dPt>
          <c:dPt>
            <c:idx val="7"/>
            <c:bubble3D val="0"/>
            <c:spPr>
              <a:solidFill>
                <a:srgbClr val="00B050"/>
              </a:solidFill>
            </c:spPr>
          </c:dPt>
          <c:dLbls>
            <c:dLbl>
              <c:idx val="0"/>
              <c:layout>
                <c:manualLayout>
                  <c:x val="-0.13635376513793734"/>
                  <c:y val="7.7940212762189062E-3"/>
                </c:manualLayout>
              </c:layout>
              <c:spPr/>
              <c:txPr>
                <a:bodyPr/>
                <a:lstStyle/>
                <a:p>
                  <a:pPr>
                    <a:defRPr sz="1200" b="1">
                      <a:solidFill>
                        <a:schemeClr val="bg1"/>
                      </a:solidFill>
                      <a:latin typeface="Arial" pitchFamily="34" charset="0"/>
                      <a:cs typeface="Arial" pitchFamily="34" charset="0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2"/>
              <c:spPr/>
              <c:txPr>
                <a:bodyPr/>
                <a:lstStyle/>
                <a:p>
                  <a:pPr>
                    <a:defRPr sz="1200" b="1">
                      <a:solidFill>
                        <a:schemeClr val="bg1"/>
                      </a:solidFill>
                      <a:latin typeface="Arial" pitchFamily="34" charset="0"/>
                      <a:cs typeface="Arial" pitchFamily="34" charset="0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8.647316156813617E-2"/>
                  <c:y val="2.7284005480872495E-2"/>
                </c:manualLayout>
              </c:layout>
              <c:spPr/>
              <c:txPr>
                <a:bodyPr/>
                <a:lstStyle/>
                <a:p>
                  <a:pPr>
                    <a:defRPr sz="1200" b="1">
                      <a:solidFill>
                        <a:schemeClr val="bg1"/>
                      </a:solidFill>
                      <a:latin typeface="Arial" pitchFamily="34" charset="0"/>
                      <a:cs typeface="Arial" pitchFamily="34" charset="0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7"/>
              <c:layout>
                <c:manualLayout>
                  <c:x val="6.1300256559690874E-2"/>
                  <c:y val="5.4696418594391283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1200" b="1"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'Изменились ли кап. расходы'!$A$11:$A$18</c:f>
              <c:strCache>
                <c:ptCount val="8"/>
                <c:pt idx="0">
                  <c:v>Не изменились</c:v>
                </c:pt>
                <c:pt idx="1">
                  <c:v>Увеличились более чем на 20%</c:v>
                </c:pt>
                <c:pt idx="2">
                  <c:v>Увеличиличь менее чем на 10%</c:v>
                </c:pt>
                <c:pt idx="3">
                  <c:v>Увеличиличь на величину от 10% до 20%</c:v>
                </c:pt>
                <c:pt idx="4">
                  <c:v>Уменьшились менее чем на 10%</c:v>
                </c:pt>
                <c:pt idx="5">
                  <c:v>Уменьшились на величину от 10% до 20%</c:v>
                </c:pt>
                <c:pt idx="6">
                  <c:v>Уменьшилось более чем на 20%</c:v>
                </c:pt>
                <c:pt idx="7">
                  <c:v>Нет ответа</c:v>
                </c:pt>
              </c:strCache>
            </c:strRef>
          </c:cat>
          <c:val>
            <c:numRef>
              <c:f>'Изменились ли кап. расходы'!$B$11:$B$18</c:f>
              <c:numCache>
                <c:formatCode>General</c:formatCode>
                <c:ptCount val="8"/>
                <c:pt idx="0">
                  <c:v>11</c:v>
                </c:pt>
                <c:pt idx="1">
                  <c:v>9</c:v>
                </c:pt>
                <c:pt idx="2">
                  <c:v>2</c:v>
                </c:pt>
                <c:pt idx="3">
                  <c:v>2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t"/>
      <c:layout>
        <c:manualLayout>
          <c:xMode val="edge"/>
          <c:yMode val="edge"/>
          <c:x val="0"/>
          <c:y val="8.5939323972054629E-2"/>
          <c:w val="0.51050369267075857"/>
          <c:h val="0.34129883314092313"/>
        </c:manualLayout>
      </c:layout>
      <c:overlay val="0"/>
      <c:txPr>
        <a:bodyPr/>
        <a:lstStyle/>
        <a:p>
          <a:pPr>
            <a:defRPr sz="1100">
              <a:latin typeface="Arial" pitchFamily="34" charset="0"/>
              <a:cs typeface="Arial" pitchFamily="34" charset="0"/>
            </a:defRPr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3825510183320107E-2"/>
          <c:y val="0.5029249770915909"/>
          <c:w val="0.97617448981667987"/>
          <c:h val="0.48021006575283365"/>
        </c:manualLayout>
      </c:layout>
      <c:pie3DChart>
        <c:varyColors val="1"/>
        <c:ser>
          <c:idx val="0"/>
          <c:order val="0"/>
          <c:explosion val="25"/>
          <c:dPt>
            <c:idx val="0"/>
            <c:bubble3D val="0"/>
            <c:spPr>
              <a:solidFill>
                <a:srgbClr val="FF0000"/>
              </a:solidFill>
            </c:spPr>
          </c:dPt>
          <c:dPt>
            <c:idx val="3"/>
            <c:bubble3D val="0"/>
            <c:spPr>
              <a:solidFill>
                <a:srgbClr val="00B050"/>
              </a:solidFill>
            </c:spPr>
          </c:dPt>
          <c:dPt>
            <c:idx val="5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</c:spPr>
          </c:dPt>
          <c:dPt>
            <c:idx val="7"/>
            <c:bubble3D val="0"/>
            <c:spPr>
              <a:solidFill>
                <a:srgbClr val="FFFF00"/>
              </a:solidFill>
            </c:spPr>
          </c:dPt>
          <c:dPt>
            <c:idx val="8"/>
            <c:bubble3D val="0"/>
            <c:spPr>
              <a:solidFill>
                <a:srgbClr val="7030A0"/>
              </a:solidFill>
            </c:spPr>
          </c:dPt>
          <c:dPt>
            <c:idx val="10"/>
            <c:bubble3D val="0"/>
            <c:spPr>
              <a:solidFill>
                <a:srgbClr val="00B0F0"/>
              </a:solidFill>
            </c:spPr>
          </c:dPt>
          <c:dPt>
            <c:idx val="11"/>
            <c:bubble3D val="0"/>
            <c:spPr>
              <a:solidFill>
                <a:srgbClr val="92D050"/>
              </a:solidFill>
            </c:spPr>
          </c:dPt>
          <c:dPt>
            <c:idx val="12"/>
            <c:bubble3D val="0"/>
            <c:spPr>
              <a:solidFill>
                <a:schemeClr val="accent2">
                  <a:lumMod val="50000"/>
                </a:schemeClr>
              </a:solidFill>
            </c:spPr>
          </c:dPt>
          <c:dPt>
            <c:idx val="13"/>
            <c:bubble3D val="0"/>
            <c:spPr>
              <a:solidFill>
                <a:schemeClr val="accent5">
                  <a:lumMod val="50000"/>
                </a:schemeClr>
              </a:solidFill>
            </c:spPr>
          </c:dPt>
          <c:dPt>
            <c:idx val="15"/>
            <c:bubble3D val="0"/>
            <c:spPr>
              <a:solidFill>
                <a:srgbClr val="002060"/>
              </a:solidFill>
            </c:spPr>
          </c:dPt>
          <c:dLbls>
            <c:dLbl>
              <c:idx val="0"/>
              <c:layout>
                <c:manualLayout>
                  <c:x val="-7.2891206532607486E-2"/>
                  <c:y val="5.8745560770518276E-2"/>
                </c:manualLayout>
              </c:layout>
              <c:spPr/>
              <c:txPr>
                <a:bodyPr/>
                <a:lstStyle/>
                <a:p>
                  <a:pPr>
                    <a:defRPr b="1">
                      <a:solidFill>
                        <a:schemeClr val="bg1"/>
                      </a:solidFill>
                      <a:latin typeface="Arial" pitchFamily="34" charset="0"/>
                      <a:cs typeface="Arial" pitchFamily="34" charset="0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spPr/>
              <c:txPr>
                <a:bodyPr/>
                <a:lstStyle/>
                <a:p>
                  <a:pPr>
                    <a:defRPr b="1">
                      <a:solidFill>
                        <a:schemeClr val="bg1"/>
                      </a:solidFill>
                      <a:latin typeface="Arial" pitchFamily="34" charset="0"/>
                      <a:cs typeface="Arial" pitchFamily="34" charset="0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2"/>
              <c:spPr/>
              <c:txPr>
                <a:bodyPr/>
                <a:lstStyle/>
                <a:p>
                  <a:pPr>
                    <a:defRPr b="1">
                      <a:solidFill>
                        <a:schemeClr val="bg1"/>
                      </a:solidFill>
                      <a:latin typeface="Arial" pitchFamily="34" charset="0"/>
                      <a:cs typeface="Arial" pitchFamily="34" charset="0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3"/>
              <c:spPr/>
              <c:txPr>
                <a:bodyPr/>
                <a:lstStyle/>
                <a:p>
                  <a:pPr>
                    <a:defRPr b="1">
                      <a:solidFill>
                        <a:schemeClr val="bg1"/>
                      </a:solidFill>
                      <a:latin typeface="Arial" pitchFamily="34" charset="0"/>
                      <a:cs typeface="Arial" pitchFamily="34" charset="0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4"/>
              <c:spPr/>
              <c:txPr>
                <a:bodyPr/>
                <a:lstStyle/>
                <a:p>
                  <a:pPr>
                    <a:defRPr b="1">
                      <a:solidFill>
                        <a:schemeClr val="bg1"/>
                      </a:solidFill>
                      <a:latin typeface="Arial" pitchFamily="34" charset="0"/>
                      <a:cs typeface="Arial" pitchFamily="34" charset="0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5"/>
              <c:spPr/>
              <c:txPr>
                <a:bodyPr/>
                <a:lstStyle/>
                <a:p>
                  <a:pPr>
                    <a:defRPr b="1">
                      <a:solidFill>
                        <a:schemeClr val="bg1"/>
                      </a:solidFill>
                      <a:latin typeface="Arial" pitchFamily="34" charset="0"/>
                      <a:cs typeface="Arial" pitchFamily="34" charset="0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7"/>
              <c:layout>
                <c:manualLayout>
                  <c:x val="-1.1268370051906377E-2"/>
                  <c:y val="-9.9640603435929981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8"/>
              <c:layout>
                <c:manualLayout>
                  <c:x val="7.9882919985634678E-3"/>
                  <c:y val="-3.1577606900542579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9"/>
              <c:layout>
                <c:manualLayout>
                  <c:x val="1.1741589435799123E-2"/>
                  <c:y val="-4.6090455131870801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0"/>
              <c:layout>
                <c:manualLayout>
                  <c:x val="1.5900526556480804E-2"/>
                  <c:y val="-2.9209482220284605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1"/>
              <c:layout>
                <c:manualLayout>
                  <c:x val="-5.6984947408944223E-3"/>
                  <c:y val="-3.8243908004281506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b="1"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'Повышение эффективности_2012'!$A$19:$A$34</c:f>
              <c:strCache>
                <c:ptCount val="16"/>
                <c:pt idx="0">
                  <c:v>Расширение программ обучения персонала</c:v>
                </c:pt>
                <c:pt idx="1">
                  <c:v>Повышение общего уровня технического обеспечения КЦ</c:v>
                </c:pt>
                <c:pt idx="2">
                  <c:v>Пересмотр зарплатных и мотивационных программ операторов</c:v>
                </c:pt>
                <c:pt idx="3">
                  <c:v>Поиск клиентов в новых областях</c:v>
                </c:pt>
                <c:pt idx="4">
                  <c:v>Улучшение работы менеджмента</c:v>
                </c:pt>
                <c:pt idx="5">
                  <c:v>Увеличение численности персонала</c:v>
                </c:pt>
                <c:pt idx="6">
                  <c:v>Уменьшение численности персонала</c:v>
                </c:pt>
                <c:pt idx="7">
                  <c:v>Пересмотр зарплатных и мотивационных программ менеджмента</c:v>
                </c:pt>
                <c:pt idx="8">
                  <c:v>Расширение набора предоставляемых Заказчику сервисов</c:v>
                </c:pt>
                <c:pt idx="9">
                  <c:v>Повышение цен на проекты</c:v>
                </c:pt>
                <c:pt idx="10">
                  <c:v>Внедрение приложений для работы с сетями</c:v>
                </c:pt>
                <c:pt idx="11">
                  <c:v>Вынос площадок в регионы</c:v>
                </c:pt>
                <c:pt idx="12">
                  <c:v>Внедрение (расширение) системы Workforce Management</c:v>
                </c:pt>
                <c:pt idx="13">
                  <c:v>Внедрение технологий распознавания речи</c:v>
                </c:pt>
                <c:pt idx="14">
                  <c:v>Ваш вариант</c:v>
                </c:pt>
                <c:pt idx="15">
                  <c:v>Нет ответа</c:v>
                </c:pt>
              </c:strCache>
            </c:strRef>
          </c:cat>
          <c:val>
            <c:numRef>
              <c:f>'Повышение эффективности_2012'!$B$19:$B$34</c:f>
              <c:numCache>
                <c:formatCode>General</c:formatCode>
                <c:ptCount val="16"/>
                <c:pt idx="0">
                  <c:v>25</c:v>
                </c:pt>
                <c:pt idx="1">
                  <c:v>23</c:v>
                </c:pt>
                <c:pt idx="2">
                  <c:v>21</c:v>
                </c:pt>
                <c:pt idx="3">
                  <c:v>20</c:v>
                </c:pt>
                <c:pt idx="4">
                  <c:v>19</c:v>
                </c:pt>
                <c:pt idx="5">
                  <c:v>18</c:v>
                </c:pt>
                <c:pt idx="6">
                  <c:v>0</c:v>
                </c:pt>
                <c:pt idx="7">
                  <c:v>17</c:v>
                </c:pt>
                <c:pt idx="8">
                  <c:v>15</c:v>
                </c:pt>
                <c:pt idx="9">
                  <c:v>8</c:v>
                </c:pt>
                <c:pt idx="10">
                  <c:v>6</c:v>
                </c:pt>
                <c:pt idx="11">
                  <c:v>4</c:v>
                </c:pt>
                <c:pt idx="12">
                  <c:v>3</c:v>
                </c:pt>
                <c:pt idx="13">
                  <c:v>1</c:v>
                </c:pt>
                <c:pt idx="14">
                  <c:v>0</c:v>
                </c:pt>
                <c:pt idx="15">
                  <c:v>1</c:v>
                </c:pt>
              </c:numCache>
            </c:numRef>
          </c:val>
        </c:ser>
        <c:ser>
          <c:idx val="1"/>
          <c:order val="1"/>
          <c:explosion val="25"/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'Повышение эффективности_2012'!$A$19:$A$34</c:f>
              <c:strCache>
                <c:ptCount val="16"/>
                <c:pt idx="0">
                  <c:v>Расширение программ обучения персонала</c:v>
                </c:pt>
                <c:pt idx="1">
                  <c:v>Повышение общего уровня технического обеспечения КЦ</c:v>
                </c:pt>
                <c:pt idx="2">
                  <c:v>Пересмотр зарплатных и мотивационных программ операторов</c:v>
                </c:pt>
                <c:pt idx="3">
                  <c:v>Поиск клиентов в новых областях</c:v>
                </c:pt>
                <c:pt idx="4">
                  <c:v>Улучшение работы менеджмента</c:v>
                </c:pt>
                <c:pt idx="5">
                  <c:v>Увеличение численности персонала</c:v>
                </c:pt>
                <c:pt idx="6">
                  <c:v>Уменьшение численности персонала</c:v>
                </c:pt>
                <c:pt idx="7">
                  <c:v>Пересмотр зарплатных и мотивационных программ менеджмента</c:v>
                </c:pt>
                <c:pt idx="8">
                  <c:v>Расширение набора предоставляемых Заказчику сервисов</c:v>
                </c:pt>
                <c:pt idx="9">
                  <c:v>Повышение цен на проекты</c:v>
                </c:pt>
                <c:pt idx="10">
                  <c:v>Внедрение приложений для работы с сетями</c:v>
                </c:pt>
                <c:pt idx="11">
                  <c:v>Вынос площадок в регионы</c:v>
                </c:pt>
                <c:pt idx="12">
                  <c:v>Внедрение (расширение) системы Workforce Management</c:v>
                </c:pt>
                <c:pt idx="13">
                  <c:v>Внедрение технологий распознавания речи</c:v>
                </c:pt>
                <c:pt idx="14">
                  <c:v>Ваш вариант</c:v>
                </c:pt>
                <c:pt idx="15">
                  <c:v>Нет ответа</c:v>
                </c:pt>
              </c:strCache>
            </c:strRef>
          </c:cat>
          <c:val>
            <c:numRef>
              <c:f>'Повышение эффективности_2012'!$C$19:$C$34</c:f>
              <c:numCache>
                <c:formatCode>0%</c:formatCode>
                <c:ptCount val="16"/>
                <c:pt idx="0">
                  <c:v>0.13812154696132597</c:v>
                </c:pt>
                <c:pt idx="1">
                  <c:v>0.1270718232044199</c:v>
                </c:pt>
                <c:pt idx="2">
                  <c:v>0.11602209944751381</c:v>
                </c:pt>
                <c:pt idx="3">
                  <c:v>0.11049723756906077</c:v>
                </c:pt>
                <c:pt idx="4">
                  <c:v>0.10497237569060773</c:v>
                </c:pt>
                <c:pt idx="5">
                  <c:v>9.9447513812154692E-2</c:v>
                </c:pt>
                <c:pt idx="6">
                  <c:v>0</c:v>
                </c:pt>
                <c:pt idx="7">
                  <c:v>9.3922651933701654E-2</c:v>
                </c:pt>
                <c:pt idx="8">
                  <c:v>8.2872928176795577E-2</c:v>
                </c:pt>
                <c:pt idx="9">
                  <c:v>4.4198895027624308E-2</c:v>
                </c:pt>
                <c:pt idx="10">
                  <c:v>3.3149171270718231E-2</c:v>
                </c:pt>
                <c:pt idx="11">
                  <c:v>2.2099447513812154E-2</c:v>
                </c:pt>
                <c:pt idx="12">
                  <c:v>1.6574585635359115E-2</c:v>
                </c:pt>
                <c:pt idx="13">
                  <c:v>5.5248618784530384E-3</c:v>
                </c:pt>
                <c:pt idx="14">
                  <c:v>0</c:v>
                </c:pt>
                <c:pt idx="15">
                  <c:v>5.5248618784530384E-3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t"/>
      <c:layout>
        <c:manualLayout>
          <c:xMode val="edge"/>
          <c:yMode val="edge"/>
          <c:x val="1.0254028622142759E-2"/>
          <c:y val="3.6320886317361245E-2"/>
          <c:w val="0.69853155850900284"/>
          <c:h val="0.4152628341212779"/>
        </c:manualLayout>
      </c:layout>
      <c:overlay val="0"/>
      <c:txPr>
        <a:bodyPr/>
        <a:lstStyle/>
        <a:p>
          <a:pPr>
            <a:defRPr>
              <a:latin typeface="Arial" pitchFamily="34" charset="0"/>
              <a:cs typeface="Arial" pitchFamily="34" charset="0"/>
            </a:defRPr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0.5097741940574062"/>
          <c:w val="1"/>
          <c:h val="0.47648851508791862"/>
        </c:manualLayout>
      </c:layout>
      <c:pie3DChart>
        <c:varyColors val="1"/>
        <c:ser>
          <c:idx val="0"/>
          <c:order val="0"/>
          <c:explosion val="25"/>
          <c:dPt>
            <c:idx val="0"/>
            <c:bubble3D val="0"/>
            <c:spPr>
              <a:solidFill>
                <a:srgbClr val="FF0000"/>
              </a:solidFill>
            </c:spPr>
          </c:dPt>
          <c:dPt>
            <c:idx val="3"/>
            <c:bubble3D val="0"/>
            <c:spPr>
              <a:solidFill>
                <a:srgbClr val="00B050"/>
              </a:solidFill>
            </c:spPr>
          </c:dPt>
          <c:dPt>
            <c:idx val="5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</c:spPr>
          </c:dPt>
          <c:dPt>
            <c:idx val="6"/>
            <c:bubble3D val="0"/>
            <c:spPr>
              <a:solidFill>
                <a:srgbClr val="FFFF00"/>
              </a:solidFill>
            </c:spPr>
          </c:dPt>
          <c:dPt>
            <c:idx val="8"/>
            <c:bubble3D val="0"/>
            <c:spPr>
              <a:solidFill>
                <a:srgbClr val="7030A0"/>
              </a:solidFill>
            </c:spPr>
          </c:dPt>
          <c:dPt>
            <c:idx val="10"/>
            <c:bubble3D val="0"/>
            <c:spPr>
              <a:solidFill>
                <a:srgbClr val="00B0F0"/>
              </a:solidFill>
            </c:spPr>
          </c:dPt>
          <c:dPt>
            <c:idx val="11"/>
            <c:bubble3D val="0"/>
            <c:spPr>
              <a:solidFill>
                <a:srgbClr val="92D050"/>
              </a:solidFill>
            </c:spPr>
          </c:dPt>
          <c:dPt>
            <c:idx val="12"/>
            <c:bubble3D val="0"/>
            <c:spPr>
              <a:solidFill>
                <a:schemeClr val="accent2">
                  <a:lumMod val="50000"/>
                </a:schemeClr>
              </a:solidFill>
            </c:spPr>
          </c:dPt>
          <c:dPt>
            <c:idx val="13"/>
            <c:bubble3D val="0"/>
            <c:spPr>
              <a:solidFill>
                <a:srgbClr val="002060"/>
              </a:solidFill>
            </c:spPr>
          </c:dPt>
          <c:dLbls>
            <c:dLbl>
              <c:idx val="0"/>
              <c:layout>
                <c:manualLayout>
                  <c:x val="-4.6781145281368133E-2"/>
                  <c:y val="6.2157070045603016E-2"/>
                </c:manualLayout>
              </c:layout>
              <c:spPr/>
              <c:txPr>
                <a:bodyPr/>
                <a:lstStyle/>
                <a:p>
                  <a:pPr>
                    <a:defRPr b="1">
                      <a:solidFill>
                        <a:schemeClr val="bg1"/>
                      </a:solidFill>
                      <a:latin typeface="Arial" pitchFamily="34" charset="0"/>
                      <a:cs typeface="Arial" pitchFamily="34" charset="0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spPr/>
              <c:txPr>
                <a:bodyPr/>
                <a:lstStyle/>
                <a:p>
                  <a:pPr>
                    <a:defRPr b="1">
                      <a:solidFill>
                        <a:schemeClr val="bg1"/>
                      </a:solidFill>
                      <a:latin typeface="Arial" pitchFamily="34" charset="0"/>
                      <a:cs typeface="Arial" pitchFamily="34" charset="0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2"/>
              <c:spPr/>
              <c:txPr>
                <a:bodyPr/>
                <a:lstStyle/>
                <a:p>
                  <a:pPr>
                    <a:defRPr b="1">
                      <a:solidFill>
                        <a:schemeClr val="bg1"/>
                      </a:solidFill>
                      <a:latin typeface="Arial" pitchFamily="34" charset="0"/>
                      <a:cs typeface="Arial" pitchFamily="34" charset="0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3"/>
              <c:spPr/>
              <c:txPr>
                <a:bodyPr/>
                <a:lstStyle/>
                <a:p>
                  <a:pPr>
                    <a:defRPr b="1">
                      <a:solidFill>
                        <a:schemeClr val="bg1"/>
                      </a:solidFill>
                      <a:latin typeface="Arial" pitchFamily="34" charset="0"/>
                      <a:cs typeface="Arial" pitchFamily="34" charset="0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4"/>
              <c:spPr/>
              <c:txPr>
                <a:bodyPr/>
                <a:lstStyle/>
                <a:p>
                  <a:pPr>
                    <a:defRPr b="1">
                      <a:solidFill>
                        <a:schemeClr val="bg1"/>
                      </a:solidFill>
                      <a:latin typeface="Arial" pitchFamily="34" charset="0"/>
                      <a:cs typeface="Arial" pitchFamily="34" charset="0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5"/>
              <c:spPr/>
              <c:txPr>
                <a:bodyPr/>
                <a:lstStyle/>
                <a:p>
                  <a:pPr>
                    <a:defRPr b="1">
                      <a:solidFill>
                        <a:schemeClr val="bg1"/>
                      </a:solidFill>
                      <a:latin typeface="Arial" pitchFamily="34" charset="0"/>
                      <a:cs typeface="Arial" pitchFamily="34" charset="0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6"/>
              <c:tx>
                <c:rich>
                  <a:bodyPr/>
                  <a:lstStyle/>
                  <a:p>
                    <a:pPr>
                      <a:defRPr b="1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defRPr>
                    </a:pPr>
                    <a:r>
                      <a:rPr lang="en-US" dirty="0">
                        <a:solidFill>
                          <a:schemeClr val="tx1"/>
                        </a:solidFill>
                      </a:rPr>
                      <a:t>8%</a:t>
                    </a:r>
                  </a:p>
                </c:rich>
              </c:tx>
              <c:spPr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7"/>
              <c:layout>
                <c:manualLayout>
                  <c:x val="6.6728899453606036E-2"/>
                  <c:y val="1.0921580694196792E-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8"/>
              <c:spPr/>
              <c:txPr>
                <a:bodyPr/>
                <a:lstStyle/>
                <a:p>
                  <a:pPr>
                    <a:defRPr b="1">
                      <a:solidFill>
                        <a:schemeClr val="bg1"/>
                      </a:solidFill>
                      <a:latin typeface="Arial" pitchFamily="34" charset="0"/>
                      <a:cs typeface="Arial" pitchFamily="34" charset="0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9"/>
              <c:spPr/>
              <c:txPr>
                <a:bodyPr/>
                <a:lstStyle/>
                <a:p>
                  <a:pPr>
                    <a:defRPr b="1">
                      <a:solidFill>
                        <a:schemeClr val="bg1"/>
                      </a:solidFill>
                      <a:latin typeface="Arial" pitchFamily="34" charset="0"/>
                      <a:cs typeface="Arial" pitchFamily="34" charset="0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b="1"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'Повышение эффективности_2013'!$A$18:$A$32</c:f>
              <c:strCache>
                <c:ptCount val="15"/>
                <c:pt idx="0">
                  <c:v>Поиск клиентов в новых областях</c:v>
                </c:pt>
                <c:pt idx="1">
                  <c:v>Улучшение работы менеджмента</c:v>
                </c:pt>
                <c:pt idx="2">
                  <c:v>Расширение программ обучения персонала</c:v>
                </c:pt>
                <c:pt idx="3">
                  <c:v>Расширение набора предоставляемых Заказчику сервисов</c:v>
                </c:pt>
                <c:pt idx="4">
                  <c:v>Повышение общего уровня технического обеспечения КЦ</c:v>
                </c:pt>
                <c:pt idx="5">
                  <c:v>Увеличение численности персонала</c:v>
                </c:pt>
                <c:pt idx="6">
                  <c:v>Пересмотр зарплатных и мотивационных программ операторов</c:v>
                </c:pt>
                <c:pt idx="7">
                  <c:v>Пересмотр зарплатных и мотивационных программ менеджмента</c:v>
                </c:pt>
                <c:pt idx="8">
                  <c:v>Повышение цен на проекты</c:v>
                </c:pt>
                <c:pt idx="9">
                  <c:v>Внедрение (расширение) системы Workforce Management</c:v>
                </c:pt>
                <c:pt idx="10">
                  <c:v>Внедрение приложений для работы с сетями</c:v>
                </c:pt>
                <c:pt idx="11">
                  <c:v>Вынос площадок в регионы</c:v>
                </c:pt>
                <c:pt idx="12">
                  <c:v>Внедрение технологий распознавания речи</c:v>
                </c:pt>
                <c:pt idx="13">
                  <c:v>Уменьшение численности персонала</c:v>
                </c:pt>
                <c:pt idx="14">
                  <c:v>Ваш вариант</c:v>
                </c:pt>
              </c:strCache>
            </c:strRef>
          </c:cat>
          <c:val>
            <c:numRef>
              <c:f>'Повышение эффективности_2013'!$B$18:$B$32</c:f>
              <c:numCache>
                <c:formatCode>General</c:formatCode>
                <c:ptCount val="15"/>
                <c:pt idx="0">
                  <c:v>23</c:v>
                </c:pt>
                <c:pt idx="1">
                  <c:v>21</c:v>
                </c:pt>
                <c:pt idx="2">
                  <c:v>20</c:v>
                </c:pt>
                <c:pt idx="3">
                  <c:v>19</c:v>
                </c:pt>
                <c:pt idx="4">
                  <c:v>18</c:v>
                </c:pt>
                <c:pt idx="5">
                  <c:v>18</c:v>
                </c:pt>
                <c:pt idx="6">
                  <c:v>16</c:v>
                </c:pt>
                <c:pt idx="7">
                  <c:v>13</c:v>
                </c:pt>
                <c:pt idx="8">
                  <c:v>11</c:v>
                </c:pt>
                <c:pt idx="9">
                  <c:v>9</c:v>
                </c:pt>
                <c:pt idx="10">
                  <c:v>7</c:v>
                </c:pt>
                <c:pt idx="11">
                  <c:v>6</c:v>
                </c:pt>
                <c:pt idx="12">
                  <c:v>4</c:v>
                </c:pt>
                <c:pt idx="13">
                  <c:v>3</c:v>
                </c:pt>
                <c:pt idx="14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t"/>
      <c:layout>
        <c:manualLayout>
          <c:xMode val="edge"/>
          <c:yMode val="edge"/>
          <c:x val="2.4807936743756073E-2"/>
          <c:y val="2.0567749672573493E-2"/>
          <c:w val="0.76377012574920677"/>
          <c:h val="0.44288892161627263"/>
        </c:manualLayout>
      </c:layout>
      <c:overlay val="0"/>
      <c:txPr>
        <a:bodyPr/>
        <a:lstStyle/>
        <a:p>
          <a:pPr>
            <a:defRPr>
              <a:latin typeface="Arial" pitchFamily="34" charset="0"/>
              <a:cs typeface="Arial" pitchFamily="34" charset="0"/>
            </a:defRPr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spPr>
            <a:ln w="41275">
              <a:solidFill>
                <a:srgbClr val="C00000"/>
              </a:solidFill>
            </a:ln>
          </c:spPr>
          <c:marker>
            <c:symbol val="diamond"/>
            <c:size val="10"/>
            <c:spPr>
              <a:solidFill>
                <a:srgbClr val="C00000"/>
              </a:solidFill>
            </c:spPr>
          </c:marker>
          <c:dPt>
            <c:idx val="1"/>
            <c:bubble3D val="0"/>
          </c:dPt>
          <c:dLbls>
            <c:dLbl>
              <c:idx val="0"/>
              <c:layout>
                <c:manualLayout>
                  <c:x val="-2.184576502858547E-2"/>
                  <c:y val="5.01353968238041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6.0075853828610082E-2"/>
                  <c:y val="-1.88007738089265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1.2288242828579335E-2"/>
                  <c:y val="-4.3868472220828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2.3211125342872077E-2"/>
                  <c:y val="-3.96905224855116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1.3653603142865928E-3"/>
                  <c:y val="-2.92456481472191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1.3653603142866929E-3"/>
                  <c:y val="3.13346230148776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1.9115044400012299E-2"/>
                  <c:y val="-1.25338492059510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0"/>
                  <c:y val="-2.50676984119020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Лист2!$L$11:$U$11</c:f>
              <c:strCache>
                <c:ptCount val="10"/>
                <c:pt idx="0">
                  <c:v>Ранее</c:v>
                </c:pt>
                <c:pt idx="1">
                  <c:v>2004г</c:v>
                </c:pt>
                <c:pt idx="2">
                  <c:v>2005г</c:v>
                </c:pt>
                <c:pt idx="3">
                  <c:v>2006г</c:v>
                </c:pt>
                <c:pt idx="4">
                  <c:v>2007г</c:v>
                </c:pt>
                <c:pt idx="5">
                  <c:v>2008г</c:v>
                </c:pt>
                <c:pt idx="6">
                  <c:v>2009г</c:v>
                </c:pt>
                <c:pt idx="7">
                  <c:v>2010г</c:v>
                </c:pt>
                <c:pt idx="8">
                  <c:v>2011г</c:v>
                </c:pt>
                <c:pt idx="9">
                  <c:v>2012г</c:v>
                </c:pt>
              </c:strCache>
            </c:strRef>
          </c:cat>
          <c:val>
            <c:numRef>
              <c:f>Лист2!$L$12:$U$12</c:f>
              <c:numCache>
                <c:formatCode>0%</c:formatCode>
                <c:ptCount val="10"/>
                <c:pt idx="0">
                  <c:v>0.5</c:v>
                </c:pt>
                <c:pt idx="1">
                  <c:v>0.532258064516129</c:v>
                </c:pt>
                <c:pt idx="2">
                  <c:v>0.62311557788944727</c:v>
                </c:pt>
                <c:pt idx="3">
                  <c:v>0.69973890339425593</c:v>
                </c:pt>
                <c:pt idx="4">
                  <c:v>0.74460431654676262</c:v>
                </c:pt>
                <c:pt idx="5">
                  <c:v>0.75899742930591263</c:v>
                </c:pt>
                <c:pt idx="6">
                  <c:v>0.7439275421984356</c:v>
                </c:pt>
                <c:pt idx="7">
                  <c:v>0.7787636793847974</c:v>
                </c:pt>
                <c:pt idx="8">
                  <c:v>0.79398907103825134</c:v>
                </c:pt>
                <c:pt idx="9">
                  <c:v>0.91</c:v>
                </c:pt>
              </c:numCache>
            </c:numRef>
          </c: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2826624"/>
        <c:axId val="90321664"/>
      </c:lineChart>
      <c:catAx>
        <c:axId val="92826624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90321664"/>
        <c:crosses val="autoZero"/>
        <c:auto val="1"/>
        <c:lblAlgn val="ctr"/>
        <c:lblOffset val="100"/>
        <c:noMultiLvlLbl val="0"/>
      </c:catAx>
      <c:valAx>
        <c:axId val="90321664"/>
        <c:scaling>
          <c:orientation val="minMax"/>
          <c:min val="0.4"/>
        </c:scaling>
        <c:delete val="0"/>
        <c:axPos val="l"/>
        <c:majorGridlines/>
        <c:numFmt formatCode="0%" sourceLinked="1"/>
        <c:majorTickMark val="none"/>
        <c:minorTickMark val="none"/>
        <c:tickLblPos val="nextTo"/>
        <c:txPr>
          <a:bodyPr/>
          <a:lstStyle/>
          <a:p>
            <a:pPr>
              <a:defRPr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92826624"/>
        <c:crosses val="autoZero"/>
        <c:crossBetween val="between"/>
      </c:valAx>
    </c:plotArea>
    <c:plotVisOnly val="1"/>
    <c:dispBlanksAs val="gap"/>
    <c:showDLblsOverMax val="0"/>
  </c:chart>
  <c:spPr>
    <a:blipFill dpi="0" rotWithShape="1">
      <a:blip xmlns:r="http://schemas.openxmlformats.org/officeDocument/2006/relationships" r:embed="rId1">
        <a:alphaModFix amt="20000"/>
      </a:blip>
      <a:srcRect/>
      <a:tile tx="0" ty="0" sx="100000" sy="100000" flip="none" algn="tl"/>
    </a:blipFill>
  </c:sp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5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126069668829145E-2"/>
          <c:y val="0.11695720888571115"/>
          <c:w val="0.93709985904539705"/>
          <c:h val="0.7710023259138441"/>
        </c:manualLayout>
      </c:layout>
      <c:pie3DChart>
        <c:varyColors val="1"/>
        <c:ser>
          <c:idx val="0"/>
          <c:order val="0"/>
          <c:tx>
            <c:strRef>
              <c:f>Лист3!$O$6</c:f>
              <c:strCache>
                <c:ptCount val="1"/>
                <c:pt idx="0">
                  <c:v>2011г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 prstMaterial="plastic">
              <a:bevelT/>
              <a:bevelB/>
            </a:sp3d>
          </c:spPr>
          <c:explosion val="25"/>
          <c:dPt>
            <c:idx val="0"/>
            <c:bubble3D val="0"/>
            <c:explosion val="27"/>
            <c:spPr>
              <a:solidFill>
                <a:srgbClr val="FFFF00"/>
              </a:solidFill>
              <a:scene3d>
                <a:camera prst="orthographicFront"/>
                <a:lightRig rig="threePt" dir="t"/>
              </a:scene3d>
              <a:sp3d prstMaterial="plastic">
                <a:bevelT/>
                <a:bevelB/>
              </a:sp3d>
            </c:spPr>
          </c:dPt>
          <c:dPt>
            <c:idx val="1"/>
            <c:bubble3D val="0"/>
            <c:spPr>
              <a:solidFill>
                <a:srgbClr val="0070C0"/>
              </a:solidFill>
              <a:scene3d>
                <a:camera prst="orthographicFront"/>
                <a:lightRig rig="threePt" dir="t"/>
              </a:scene3d>
              <a:sp3d prstMaterial="plastic">
                <a:bevelT/>
                <a:bevelB/>
              </a:sp3d>
            </c:spPr>
          </c:dPt>
          <c:dPt>
            <c:idx val="2"/>
            <c:bubble3D val="0"/>
            <c:spPr>
              <a:solidFill>
                <a:srgbClr val="C00000"/>
              </a:solidFill>
              <a:scene3d>
                <a:camera prst="orthographicFront"/>
                <a:lightRig rig="threePt" dir="t"/>
              </a:scene3d>
              <a:sp3d prstMaterial="plastic">
                <a:bevelT/>
                <a:bevelB/>
              </a:sp3d>
            </c:spPr>
          </c:dPt>
          <c:dPt>
            <c:idx val="3"/>
            <c:bubble3D val="0"/>
            <c:spPr>
              <a:solidFill>
                <a:sysClr val="window" lastClr="FFFFFF">
                  <a:lumMod val="50000"/>
                </a:sysClr>
              </a:solidFill>
              <a:scene3d>
                <a:camera prst="orthographicFront"/>
                <a:lightRig rig="threePt" dir="t"/>
              </a:scene3d>
              <a:sp3d prstMaterial="plastic">
                <a:bevelT/>
                <a:bevelB/>
              </a:sp3d>
            </c:spPr>
          </c:dPt>
          <c:dLbls>
            <c:dLbl>
              <c:idx val="0"/>
              <c:layout>
                <c:manualLayout>
                  <c:x val="4.1685417973345157E-2"/>
                  <c:y val="-0.11423649531206077"/>
                </c:manualLayout>
              </c:layout>
              <c:tx>
                <c:rich>
                  <a:bodyPr/>
                  <a:lstStyle/>
                  <a:p>
                    <a:pPr>
                      <a:defRPr sz="1400" b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defRPr>
                    </a:pPr>
                    <a:r>
                      <a:rPr lang="uk-UA" sz="1400" b="0" dirty="0" err="1">
                        <a:solidFill>
                          <a:sysClr val="windowText" lastClr="000000"/>
                        </a:solidFill>
                        <a:latin typeface="Arial" pitchFamily="34" charset="0"/>
                        <a:cs typeface="Arial" pitchFamily="34" charset="0"/>
                      </a:rPr>
                      <a:t>Большие</a:t>
                    </a:r>
                    <a:endParaRPr lang="uk-UA" sz="1400" b="0" dirty="0">
                      <a:solidFill>
                        <a:sysClr val="windowText" lastClr="000000"/>
                      </a:solidFill>
                      <a:latin typeface="Arial" pitchFamily="34" charset="0"/>
                      <a:cs typeface="Arial" pitchFamily="34" charset="0"/>
                    </a:endParaRPr>
                  </a:p>
                  <a:p>
                    <a:pPr>
                      <a:defRPr sz="1400" b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defRPr>
                    </a:pPr>
                    <a:r>
                      <a:rPr lang="uk-UA" sz="1400" b="0" dirty="0">
                        <a:solidFill>
                          <a:sysClr val="windowText" lastClr="000000"/>
                        </a:solidFill>
                        <a:latin typeface="Arial" pitchFamily="34" charset="0"/>
                        <a:cs typeface="Arial" pitchFamily="34" charset="0"/>
                      </a:rPr>
                      <a:t>(</a:t>
                    </a:r>
                    <a:r>
                      <a:rPr lang="uk-UA" sz="1400" b="0" dirty="0" err="1">
                        <a:solidFill>
                          <a:sysClr val="windowText" lastClr="000000"/>
                        </a:solidFill>
                        <a:latin typeface="Arial" pitchFamily="34" charset="0"/>
                        <a:cs typeface="Arial" pitchFamily="34" charset="0"/>
                      </a:rPr>
                      <a:t>более</a:t>
                    </a:r>
                    <a:r>
                      <a:rPr lang="uk-UA" sz="1400" b="0" dirty="0">
                        <a:solidFill>
                          <a:sysClr val="windowText" lastClr="000000"/>
                        </a:solidFill>
                        <a:latin typeface="Arial" pitchFamily="34" charset="0"/>
                        <a:cs typeface="Arial" pitchFamily="34" charset="0"/>
                      </a:rPr>
                      <a:t> 300рм)</a:t>
                    </a:r>
                  </a:p>
                  <a:p>
                    <a:pPr>
                      <a:defRPr sz="1400" b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defRPr>
                    </a:pPr>
                    <a:r>
                      <a:rPr lang="uk-UA" sz="14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rPr>
                      <a:t>9%</a:t>
                    </a:r>
                    <a:endParaRPr lang="uk-UA" dirty="0">
                      <a:solidFill>
                        <a:schemeClr val="tx1"/>
                      </a:solidFill>
                    </a:endParaRPr>
                  </a:p>
                </c:rich>
              </c:tx>
              <c:spPr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-1.5432098765432098E-3"/>
                  <c:y val="0.17005264956872163"/>
                </c:manualLayout>
              </c:layout>
              <c:tx>
                <c:rich>
                  <a:bodyPr/>
                  <a:lstStyle/>
                  <a:p>
                    <a:r>
                      <a:rPr lang="uk-UA" sz="1400" b="0" dirty="0" err="1">
                        <a:latin typeface="Arial" pitchFamily="34" charset="0"/>
                        <a:cs typeface="Arial" pitchFamily="34" charset="0"/>
                      </a:rPr>
                      <a:t>Крупные</a:t>
                    </a:r>
                    <a:r>
                      <a:rPr lang="uk-UA" sz="1400" b="0" dirty="0">
                        <a:latin typeface="Arial" pitchFamily="34" charset="0"/>
                        <a:cs typeface="Arial" pitchFamily="34" charset="0"/>
                      </a:rPr>
                      <a:t> </a:t>
                    </a:r>
                  </a:p>
                  <a:p>
                    <a:r>
                      <a:rPr lang="uk-UA" sz="1400" b="0" dirty="0">
                        <a:latin typeface="Arial" pitchFamily="34" charset="0"/>
                        <a:cs typeface="Arial" pitchFamily="34" charset="0"/>
                      </a:rPr>
                      <a:t>(от 100</a:t>
                    </a:r>
                    <a:r>
                      <a:rPr lang="uk-UA" sz="1400" b="0" baseline="0" dirty="0">
                        <a:latin typeface="Arial" pitchFamily="34" charset="0"/>
                        <a:cs typeface="Arial" pitchFamily="34" charset="0"/>
                      </a:rPr>
                      <a:t> до 300рм)</a:t>
                    </a:r>
                    <a:endParaRPr lang="uk-UA" sz="1400" b="0" dirty="0">
                      <a:latin typeface="Arial" pitchFamily="34" charset="0"/>
                      <a:cs typeface="Arial" pitchFamily="34" charset="0"/>
                    </a:endParaRPr>
                  </a:p>
                  <a:p>
                    <a:r>
                      <a:rPr lang="uk-UA" sz="14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rPr>
                      <a:t>13%</a:t>
                    </a:r>
                    <a:endParaRPr lang="uk-UA" dirty="0">
                      <a:solidFill>
                        <a:schemeClr val="tx1"/>
                      </a:solidFill>
                    </a:endParaRP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-0.53404369592689804"/>
                  <c:y val="-5.4800934077455003E-2"/>
                </c:manualLayout>
              </c:layout>
              <c:tx>
                <c:rich>
                  <a:bodyPr/>
                  <a:lstStyle/>
                  <a:p>
                    <a:pPr>
                      <a:defRPr sz="1400" b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pPr>
                    <a:r>
                      <a:rPr lang="uk-UA" sz="1400" b="0" dirty="0" err="1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rPr>
                      <a:t>Средние</a:t>
                    </a:r>
                    <a:endParaRPr lang="uk-UA" sz="1400" b="0" dirty="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endParaRPr>
                  </a:p>
                  <a:p>
                    <a:pPr>
                      <a:defRPr sz="1400" b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pPr>
                    <a:r>
                      <a:rPr lang="uk-UA" sz="14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rPr>
                      <a:t>(от 50 до 100рм)
21%</a:t>
                    </a:r>
                    <a:endParaRPr lang="uk-UA" dirty="0">
                      <a:solidFill>
                        <a:schemeClr val="tx1"/>
                      </a:solidFill>
                    </a:endParaRPr>
                  </a:p>
                </c:rich>
              </c:tx>
              <c:spPr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-9.2472295129775381E-3"/>
                  <c:y val="-6.974537794498098E-2"/>
                </c:manualLayout>
              </c:layout>
              <c:tx>
                <c:rich>
                  <a:bodyPr/>
                  <a:lstStyle/>
                  <a:p>
                    <a:pPr>
                      <a:defRPr sz="1400" b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defRPr>
                    </a:pPr>
                    <a:r>
                      <a:rPr lang="uk-UA" sz="1400" b="0" dirty="0" err="1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rPr>
                      <a:t>Небольшие</a:t>
                    </a:r>
                    <a:r>
                      <a:rPr lang="uk-UA" sz="14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rPr>
                      <a:t> </a:t>
                    </a:r>
                  </a:p>
                  <a:p>
                    <a:pPr>
                      <a:defRPr sz="1400" b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defRPr>
                    </a:pPr>
                    <a:r>
                      <a:rPr lang="uk-UA" sz="14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rPr>
                      <a:t>(от 10 до 50рм)</a:t>
                    </a:r>
                  </a:p>
                  <a:p>
                    <a:pPr>
                      <a:defRPr sz="1400" b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defRPr>
                    </a:pPr>
                    <a:r>
                      <a:rPr lang="uk-UA" sz="14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rPr>
                      <a:t>53%</a:t>
                    </a:r>
                    <a:endParaRPr lang="uk-UA" dirty="0">
                      <a:solidFill>
                        <a:schemeClr val="tx1"/>
                      </a:solidFill>
                    </a:endParaRPr>
                  </a:p>
                </c:rich>
              </c:tx>
              <c:spPr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-1.7942002041411491E-2"/>
                  <c:y val="-6.5798593581078771E-2"/>
                </c:manualLayout>
              </c:layout>
              <c:tx>
                <c:rich>
                  <a:bodyPr/>
                  <a:lstStyle/>
                  <a:p>
                    <a:r>
                      <a:rPr lang="uk-UA" b="0" dirty="0" err="1">
                        <a:latin typeface="Arial" pitchFamily="34" charset="0"/>
                        <a:cs typeface="Arial" pitchFamily="34" charset="0"/>
                      </a:rPr>
                      <a:t>Малые</a:t>
                    </a:r>
                    <a:r>
                      <a:rPr lang="uk-UA" b="0" dirty="0">
                        <a:latin typeface="Arial" pitchFamily="34" charset="0"/>
                        <a:cs typeface="Arial" pitchFamily="34" charset="0"/>
                      </a:rPr>
                      <a:t> </a:t>
                    </a:r>
                    <a:endParaRPr lang="uk-UA" b="0" dirty="0" smtClean="0">
                      <a:latin typeface="Arial" pitchFamily="34" charset="0"/>
                      <a:cs typeface="Arial" pitchFamily="34" charset="0"/>
                    </a:endParaRPr>
                  </a:p>
                  <a:p>
                    <a:r>
                      <a:rPr lang="uk-UA" b="0" dirty="0" smtClean="0">
                        <a:latin typeface="Arial" pitchFamily="34" charset="0"/>
                        <a:cs typeface="Arial" pitchFamily="34" charset="0"/>
                      </a:rPr>
                      <a:t>(</a:t>
                    </a:r>
                    <a:r>
                      <a:rPr lang="uk-UA" b="0" dirty="0" err="1">
                        <a:latin typeface="Arial" pitchFamily="34" charset="0"/>
                        <a:cs typeface="Arial" pitchFamily="34" charset="0"/>
                      </a:rPr>
                      <a:t>менее</a:t>
                    </a:r>
                    <a:r>
                      <a:rPr lang="uk-UA" b="0" dirty="0">
                        <a:latin typeface="Arial" pitchFamily="34" charset="0"/>
                        <a:cs typeface="Arial" pitchFamily="34" charset="0"/>
                      </a:rPr>
                      <a:t> 10рм)
</a:t>
                    </a:r>
                    <a:r>
                      <a:rPr lang="uk-UA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rPr>
                      <a:t>4%</a:t>
                    </a:r>
                    <a:endParaRPr lang="uk-UA" dirty="0">
                      <a:solidFill>
                        <a:schemeClr val="tx1"/>
                      </a:solidFill>
                    </a:endParaRP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1400" b="0"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Лист3!$N$7:$N$11</c:f>
              <c:strCache>
                <c:ptCount val="5"/>
                <c:pt idx="0">
                  <c:v>Большие (более 300рм)</c:v>
                </c:pt>
                <c:pt idx="1">
                  <c:v>Крупные (от 100 до 300рм)</c:v>
                </c:pt>
                <c:pt idx="2">
                  <c:v>Средние (от 50 до 100рм)</c:v>
                </c:pt>
                <c:pt idx="3">
                  <c:v>Небольшие (от 10 до 50рм)</c:v>
                </c:pt>
                <c:pt idx="4">
                  <c:v>Малые (менее 10рм)</c:v>
                </c:pt>
              </c:strCache>
            </c:strRef>
          </c:cat>
          <c:val>
            <c:numRef>
              <c:f>Лист3!$O$7:$O$11</c:f>
              <c:numCache>
                <c:formatCode>General</c:formatCode>
                <c:ptCount val="5"/>
                <c:pt idx="0">
                  <c:v>8</c:v>
                </c:pt>
                <c:pt idx="1">
                  <c:v>11</c:v>
                </c:pt>
                <c:pt idx="2">
                  <c:v>18</c:v>
                </c:pt>
                <c:pt idx="3">
                  <c:v>45</c:v>
                </c:pt>
                <c:pt idx="4">
                  <c:v>3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spPr>
    <a:blipFill dpi="0" rotWithShape="1">
      <a:blip xmlns:r="http://schemas.openxmlformats.org/officeDocument/2006/relationships" r:embed="rId2">
        <a:alphaModFix amt="20000"/>
      </a:blip>
      <a:srcRect/>
      <a:tile tx="0" ty="0" sx="100000" sy="100000" flip="none" algn="tl"/>
    </a:blipFill>
  </c:sp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rgbClr val="C00000"/>
            </a:solidFill>
          </c:spPr>
          <c:invertIfNegative val="0"/>
          <c:cat>
            <c:strRef>
              <c:f>Лист1!$A$1:$A$12</c:f>
              <c:strCache>
                <c:ptCount val="12"/>
                <c:pt idx="0">
                  <c:v>Телекоммуникации</c:v>
                </c:pt>
                <c:pt idx="1">
                  <c:v>Каталожная торговля</c:v>
                </c:pt>
                <c:pt idx="2">
                  <c:v> Интернет-магазины</c:v>
                </c:pt>
                <c:pt idx="3">
                  <c:v>Маркетинг, Реклама</c:v>
                </c:pt>
                <c:pt idx="4">
                  <c:v>Финансовый сектор</c:v>
                </c:pt>
                <c:pt idx="5">
                  <c:v>Коллекторы</c:v>
                </c:pt>
                <c:pt idx="6">
                  <c:v>Туризм, Телевидение, Ритейл, Справка, Политика, Логистика</c:v>
                </c:pt>
                <c:pt idx="7">
                  <c:v>Автомобильный бизнес</c:v>
                </c:pt>
                <c:pt idx="8">
                  <c:v>Медицина, Благотворительность, Издательства, Ассистанс</c:v>
                </c:pt>
                <c:pt idx="9">
                  <c:v>Кафе, рестораны</c:v>
                </c:pt>
                <c:pt idx="10">
                  <c:v>Авиалинии</c:v>
                </c:pt>
                <c:pt idx="11">
                  <c:v>Консьерж-сервис</c:v>
                </c:pt>
              </c:strCache>
            </c:strRef>
          </c:cat>
          <c:val>
            <c:numRef>
              <c:f>Лист1!$B$1:$B$12</c:f>
              <c:numCache>
                <c:formatCode>General</c:formatCode>
                <c:ptCount val="12"/>
                <c:pt idx="0">
                  <c:v>23</c:v>
                </c:pt>
                <c:pt idx="1">
                  <c:v>19</c:v>
                </c:pt>
                <c:pt idx="2">
                  <c:v>19</c:v>
                </c:pt>
                <c:pt idx="3">
                  <c:v>18</c:v>
                </c:pt>
                <c:pt idx="4">
                  <c:v>14</c:v>
                </c:pt>
                <c:pt idx="5">
                  <c:v>13</c:v>
                </c:pt>
                <c:pt idx="6">
                  <c:v>8</c:v>
                </c:pt>
                <c:pt idx="7">
                  <c:v>7</c:v>
                </c:pt>
                <c:pt idx="8">
                  <c:v>5</c:v>
                </c:pt>
                <c:pt idx="9">
                  <c:v>4</c:v>
                </c:pt>
                <c:pt idx="10">
                  <c:v>3</c:v>
                </c:pt>
                <c:pt idx="11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64210560"/>
        <c:axId val="164212096"/>
        <c:axId val="0"/>
      </c:bar3DChart>
      <c:catAx>
        <c:axId val="16421056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64212096"/>
        <c:crosses val="autoZero"/>
        <c:auto val="1"/>
        <c:lblAlgn val="ctr"/>
        <c:lblOffset val="100"/>
        <c:noMultiLvlLbl val="0"/>
      </c:catAx>
      <c:valAx>
        <c:axId val="16421209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6421056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13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8131557677133596E-2"/>
          <c:y val="0.13325097260210081"/>
          <c:w val="0.94409593379480861"/>
          <c:h val="0.823353316431786"/>
        </c:manualLayout>
      </c:layout>
      <c:pie3DChart>
        <c:varyColors val="1"/>
        <c:ser>
          <c:idx val="0"/>
          <c:order val="0"/>
          <c:explosion val="25"/>
          <c:dPt>
            <c:idx val="0"/>
            <c:bubble3D val="0"/>
            <c:spPr>
              <a:solidFill>
                <a:schemeClr val="bg1">
                  <a:lumMod val="50000"/>
                </a:schemeClr>
              </a:solidFill>
            </c:spPr>
          </c:dPt>
          <c:dPt>
            <c:idx val="1"/>
            <c:bubble3D val="0"/>
            <c:spPr>
              <a:solidFill>
                <a:srgbClr val="C00000"/>
              </a:solidFill>
            </c:spPr>
          </c:dPt>
          <c:dPt>
            <c:idx val="3"/>
            <c:bubble3D val="0"/>
            <c:spPr>
              <a:solidFill>
                <a:schemeClr val="bg1"/>
              </a:solidFill>
            </c:spPr>
          </c:dPt>
          <c:dPt>
            <c:idx val="4"/>
            <c:bubble3D val="0"/>
            <c:spPr>
              <a:solidFill>
                <a:srgbClr val="FFC000"/>
              </a:solidFill>
            </c:spPr>
          </c:dPt>
          <c:dPt>
            <c:idx val="5"/>
            <c:bubble3D val="0"/>
            <c:spPr>
              <a:solidFill>
                <a:srgbClr val="00B050"/>
              </a:solidFill>
            </c:spPr>
          </c:dPt>
          <c:dPt>
            <c:idx val="6"/>
            <c:bubble3D val="0"/>
            <c:spPr>
              <a:solidFill>
                <a:srgbClr val="002060"/>
              </a:solidFill>
            </c:spPr>
          </c:dPt>
          <c:dPt>
            <c:idx val="7"/>
            <c:bubble3D val="0"/>
            <c:spPr>
              <a:solidFill>
                <a:srgbClr val="FFFF00"/>
              </a:solidFill>
            </c:spPr>
          </c:dPt>
          <c:dPt>
            <c:idx val="8"/>
            <c:bubble3D val="0"/>
            <c:spPr>
              <a:solidFill>
                <a:schemeClr val="accent6">
                  <a:lumMod val="75000"/>
                </a:schemeClr>
              </a:solidFill>
            </c:spPr>
          </c:dPt>
          <c:dPt>
            <c:idx val="12"/>
            <c:bubble3D val="0"/>
            <c:spPr>
              <a:solidFill>
                <a:schemeClr val="accent4">
                  <a:lumMod val="75000"/>
                </a:schemeClr>
              </a:solidFill>
            </c:spPr>
          </c:dPt>
          <c:dPt>
            <c:idx val="13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</c:spPr>
          </c:dPt>
          <c:dPt>
            <c:idx val="14"/>
            <c:bubble3D val="0"/>
            <c:spPr>
              <a:solidFill>
                <a:srgbClr val="FF0000"/>
              </a:solidFill>
            </c:spPr>
          </c:dPt>
          <c:dPt>
            <c:idx val="15"/>
            <c:bubble3D val="0"/>
            <c:spPr>
              <a:solidFill>
                <a:srgbClr val="00B0F0"/>
              </a:solidFill>
            </c:spPr>
          </c:dPt>
          <c:dLbls>
            <c:dLbl>
              <c:idx val="0"/>
              <c:layout>
                <c:manualLayout>
                  <c:x val="-2.1451553305515646E-2"/>
                  <c:y val="0.12492634261460525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-0.10310793212462634"/>
                  <c:y val="-0.13842138362953185"/>
                </c:manualLayout>
              </c:layout>
              <c:spPr/>
              <c:txPr>
                <a:bodyPr/>
                <a:lstStyle/>
                <a:p>
                  <a:pPr>
                    <a:defRPr b="1">
                      <a:solidFill>
                        <a:schemeClr val="bg1"/>
                      </a:solidFill>
                      <a:latin typeface="Arial" pitchFamily="34" charset="0"/>
                      <a:cs typeface="Arial" pitchFamily="34" charset="0"/>
                    </a:defRPr>
                  </a:pPr>
                  <a:endParaRPr lang="ru-RU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4.5510864791701612E-2"/>
                  <c:y val="3.3190714069589976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-3.8675007436154159E-2"/>
                  <c:y val="6.3825352423573581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-4.9592042374268945E-2"/>
                  <c:y val="-1.8663060152776901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5"/>
              <c:layout>
                <c:manualLayout>
                  <c:x val="7.9812119641027537E-2"/>
                  <c:y val="-7.0652732991646955E-2"/>
                </c:manualLayout>
              </c:layout>
              <c:spPr/>
              <c:txPr>
                <a:bodyPr/>
                <a:lstStyle/>
                <a:p>
                  <a:pPr>
                    <a:defRPr b="1">
                      <a:solidFill>
                        <a:schemeClr val="bg1"/>
                      </a:solidFill>
                      <a:latin typeface="Arial" pitchFamily="34" charset="0"/>
                      <a:cs typeface="Arial" pitchFamily="34" charset="0"/>
                    </a:defRPr>
                  </a:pPr>
                  <a:endParaRPr lang="ru-RU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6"/>
              <c:layout>
                <c:manualLayout>
                  <c:x val="-3.7356115921536662E-2"/>
                  <c:y val="2.2145480533179562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7"/>
              <c:layout>
                <c:manualLayout>
                  <c:x val="-0.10152405949256343"/>
                  <c:y val="-2.6194766891251997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9"/>
              <c:layout>
                <c:manualLayout>
                  <c:x val="-2.2958000040833792E-3"/>
                  <c:y val="-5.353014712000264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0"/>
              <c:layout>
                <c:manualLayout>
                  <c:x val="7.5038101532828565E-3"/>
                  <c:y val="-7.5162738187354319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1"/>
              <c:layout>
                <c:manualLayout>
                  <c:x val="-1.7498781991976561E-2"/>
                  <c:y val="-5.1295097155992037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2"/>
              <c:layout>
                <c:manualLayout>
                  <c:x val="-7.8828238249975674E-3"/>
                  <c:y val="-3.0204952475716768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3"/>
              <c:layout>
                <c:manualLayout>
                  <c:x val="4.3638315069551563E-2"/>
                  <c:y val="-2.1694780196452726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4"/>
              <c:layout>
                <c:manualLayout>
                  <c:x val="-3.875487353333619E-2"/>
                  <c:y val="1.9813729890401911E-2"/>
                </c:manualLayout>
              </c:layout>
              <c:tx>
                <c:rich>
                  <a:bodyPr/>
                  <a:lstStyle/>
                  <a:p>
                    <a:pPr>
                      <a:defRPr b="1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defRPr>
                    </a:pPr>
                    <a:r>
                      <a:rPr lang="ru-RU" b="1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rPr>
                      <a:t>Самостоятельная разработка</a:t>
                    </a:r>
                    <a:r>
                      <a:rPr lang="en-US" b="1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rPr>
                      <a:t>
</a:t>
                    </a:r>
                    <a:r>
                      <a:rPr lang="ru-RU" b="1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rPr>
                      <a:t>14</a:t>
                    </a:r>
                    <a:r>
                      <a:rPr lang="en-US" b="1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rPr>
                      <a:t>%</a:t>
                    </a:r>
                    <a:endParaRPr lang="en-US">
                      <a:solidFill>
                        <a:schemeClr val="bg1"/>
                      </a:solidFill>
                    </a:endParaRPr>
                  </a:p>
                </c:rich>
              </c:tx>
              <c:spPr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5"/>
              <c:layout>
                <c:manualLayout>
                  <c:x val="-4.2138874132231835E-3"/>
                  <c:y val="6.3892496181092009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6"/>
              <c:layout>
                <c:manualLayout>
                  <c:x val="-1.5504831798796685E-3"/>
                  <c:y val="9.1402301647003914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b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Лист4!$E$53:$U$53</c:f>
              <c:strCache>
                <c:ptCount val="17"/>
                <c:pt idx="0">
                  <c:v>AVAYA/ NORTEL NETWORKS</c:v>
                </c:pt>
                <c:pt idx="1">
                  <c:v>CISCO SYSTEMS</c:v>
                </c:pt>
                <c:pt idx="2">
                  <c:v>ALCATEL</c:v>
                </c:pt>
                <c:pt idx="3">
                  <c:v>GENESYS</c:v>
                </c:pt>
                <c:pt idx="4">
                  <c:v>CosmoCom</c:v>
                </c:pt>
                <c:pt idx="5">
                  <c:v>Asterisk</c:v>
                </c:pt>
                <c:pt idx="6">
                  <c:v>Oktell</c:v>
                </c:pt>
                <c:pt idx="7">
                  <c:v>Aheeva</c:v>
                </c:pt>
                <c:pt idx="8">
                  <c:v>Smile Soft</c:v>
                </c:pt>
                <c:pt idx="9">
                  <c:v>NCH</c:v>
                </c:pt>
                <c:pt idx="10">
                  <c:v>Oki-Toki</c:v>
                </c:pt>
                <c:pt idx="11">
                  <c:v>Call o Call</c:v>
                </c:pt>
                <c:pt idx="12">
                  <c:v>CallService</c:v>
                </c:pt>
                <c:pt idx="13">
                  <c:v>VoIPTime</c:v>
                </c:pt>
                <c:pt idx="14">
                  <c:v>Самостоятельная разработка</c:v>
                </c:pt>
                <c:pt idx="15">
                  <c:v>CCI</c:v>
                </c:pt>
                <c:pt idx="16">
                  <c:v>Naumen</c:v>
                </c:pt>
              </c:strCache>
            </c:strRef>
          </c:cat>
          <c:val>
            <c:numRef>
              <c:f>Лист4!$E$54:$U$54</c:f>
              <c:numCache>
                <c:formatCode>General</c:formatCode>
                <c:ptCount val="17"/>
                <c:pt idx="0">
                  <c:v>2</c:v>
                </c:pt>
                <c:pt idx="1">
                  <c:v>4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10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3</c:v>
                </c:pt>
                <c:pt idx="14">
                  <c:v>5</c:v>
                </c:pt>
                <c:pt idx="15">
                  <c:v>1</c:v>
                </c:pt>
                <c:pt idx="16">
                  <c:v>1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spPr>
    <a:blipFill dpi="0" rotWithShape="1">
      <a:blip xmlns:r="http://schemas.openxmlformats.org/officeDocument/2006/relationships" r:embed="rId1">
        <a:alphaModFix amt="19000"/>
      </a:blip>
      <a:srcRect/>
      <a:tile tx="0" ty="0" sx="100000" sy="100000" flip="none" algn="tl"/>
    </a:blipFill>
  </c:sp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1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0463067234443223E-2"/>
          <c:y val="0"/>
          <c:w val="0.9095369327655568"/>
          <c:h val="0.92056568871983169"/>
        </c:manualLayout>
      </c:layout>
      <c:pie3DChart>
        <c:varyColors val="1"/>
        <c:ser>
          <c:idx val="0"/>
          <c:order val="0"/>
          <c:spPr>
            <a:ln>
              <a:solidFill>
                <a:schemeClr val="bg1">
                  <a:lumMod val="50000"/>
                </a:schemeClr>
              </a:solidFill>
            </a:ln>
          </c:spPr>
          <c:explosion val="25"/>
          <c:dPt>
            <c:idx val="0"/>
            <c:bubble3D val="0"/>
            <c:spPr>
              <a:solidFill>
                <a:schemeClr val="bg1">
                  <a:lumMod val="50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</c:dPt>
          <c:dPt>
            <c:idx val="1"/>
            <c:bubble3D val="0"/>
            <c:spPr>
              <a:solidFill>
                <a:srgbClr val="00B0F0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</c:dPt>
          <c:dPt>
            <c:idx val="2"/>
            <c:bubble3D val="0"/>
            <c:spPr>
              <a:solidFill>
                <a:srgbClr val="7030A0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</c:dPt>
          <c:dPt>
            <c:idx val="3"/>
            <c:bubble3D val="0"/>
            <c:spPr>
              <a:solidFill>
                <a:schemeClr val="bg1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</c:dPt>
          <c:dPt>
            <c:idx val="4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</c:dPt>
          <c:dPt>
            <c:idx val="5"/>
            <c:bubble3D val="0"/>
            <c:spPr>
              <a:solidFill>
                <a:srgbClr val="92D050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</c:dPt>
          <c:dPt>
            <c:idx val="6"/>
            <c:bubble3D val="0"/>
            <c:spPr>
              <a:solidFill>
                <a:srgbClr val="002060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</c:dPt>
          <c:dPt>
            <c:idx val="7"/>
            <c:bubble3D val="0"/>
            <c:spPr>
              <a:solidFill>
                <a:srgbClr val="FFFF00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</c:dPt>
          <c:dPt>
            <c:idx val="8"/>
            <c:bubble3D val="0"/>
            <c:spPr>
              <a:solidFill>
                <a:srgbClr val="00B050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</c:dPt>
          <c:dPt>
            <c:idx val="9"/>
            <c:bubble3D val="0"/>
            <c:spPr>
              <a:solidFill>
                <a:schemeClr val="accent3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</c:dPt>
          <c:dPt>
            <c:idx val="10"/>
            <c:bubble3D val="0"/>
            <c:spPr>
              <a:solidFill>
                <a:schemeClr val="accent5">
                  <a:lumMod val="75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</c:dPt>
          <c:dPt>
            <c:idx val="11"/>
            <c:bubble3D val="0"/>
            <c:spPr>
              <a:solidFill>
                <a:srgbClr val="FFC000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</c:dPt>
          <c:dPt>
            <c:idx val="12"/>
            <c:bubble3D val="0"/>
            <c:spPr>
              <a:solidFill>
                <a:srgbClr val="FF0000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</c:dPt>
          <c:dLbls>
            <c:dLbl>
              <c:idx val="0"/>
              <c:layout>
                <c:manualLayout>
                  <c:x val="-7.5924234896800585E-2"/>
                  <c:y val="-8.3107057731501163E-2"/>
                </c:manualLayout>
              </c:layout>
              <c:spPr/>
              <c:txPr>
                <a:bodyPr/>
                <a:lstStyle/>
                <a:p>
                  <a:pPr>
                    <a:defRPr sz="1100" b="1">
                      <a:solidFill>
                        <a:schemeClr val="bg1"/>
                      </a:solidFill>
                      <a:latin typeface="Arial" pitchFamily="34" charset="0"/>
                      <a:cs typeface="Arial" pitchFamily="34" charset="0"/>
                    </a:defRPr>
                  </a:pPr>
                  <a:endParaRPr lang="ru-RU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-7.4143461128429886E-2"/>
                  <c:y val="4.4752766604711031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4.7000067284018301E-2"/>
                  <c:y val="9.4409603964198147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9"/>
              <c:layout>
                <c:manualLayout>
                  <c:x val="-3.1974413336886491E-2"/>
                  <c:y val="1.8183739209192879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0"/>
              <c:layout>
                <c:manualLayout>
                  <c:x val="1.6561005888473302E-2"/>
                  <c:y val="-6.627567244985702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1"/>
              <c:tx>
                <c:rich>
                  <a:bodyPr/>
                  <a:lstStyle/>
                  <a:p>
                    <a:r>
                      <a:rPr lang="en-US" smtClean="0"/>
                      <a:t>TelSystems</a:t>
                    </a:r>
                    <a:r>
                      <a:rPr lang="en-US" dirty="0"/>
                      <a:t>
4%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2"/>
              <c:layout>
                <c:manualLayout>
                  <c:x val="-0.17445798142542768"/>
                  <c:y val="9.6787641038196259E-2"/>
                </c:manualLayout>
              </c:layout>
              <c:tx>
                <c:rich>
                  <a:bodyPr/>
                  <a:lstStyle/>
                  <a:p>
                    <a:pPr>
                      <a:defRPr sz="1100" b="1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defRPr>
                    </a:pPr>
                    <a:r>
                      <a:rPr lang="ru-RU" dirty="0" smtClean="0"/>
                      <a:t>Самостоятельное внедрение</a:t>
                    </a:r>
                    <a:r>
                      <a:rPr lang="ru-RU" dirty="0"/>
                      <a:t>
43%</a:t>
                    </a:r>
                  </a:p>
                </c:rich>
              </c:tx>
              <c:spPr/>
              <c:showLegendKey val="0"/>
              <c:showVal val="0"/>
              <c:showCatName val="1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1100" b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Лист4!$E$56:$Q$56</c:f>
              <c:strCache>
                <c:ptCount val="13"/>
                <c:pt idx="0">
                  <c:v>Adventus</c:v>
                </c:pt>
                <c:pt idx="1">
                  <c:v>Call Service</c:v>
                </c:pt>
                <c:pt idx="2">
                  <c:v>Sunflower</c:v>
                </c:pt>
                <c:pt idx="3">
                  <c:v>Квадком</c:v>
                </c:pt>
                <c:pt idx="4">
                  <c:v>Мир Октелл</c:v>
                </c:pt>
                <c:pt idx="5">
                  <c:v>ИНКОМ</c:v>
                </c:pt>
                <c:pt idx="6">
                  <c:v>Telecom Design</c:v>
                </c:pt>
                <c:pt idx="7">
                  <c:v>Cartli group</c:v>
                </c:pt>
                <c:pt idx="8">
                  <c:v>Smile Soft</c:v>
                </c:pt>
                <c:pt idx="9">
                  <c:v>Forte IT</c:v>
                </c:pt>
                <c:pt idx="10">
                  <c:v>Oki-Toki</c:v>
                </c:pt>
                <c:pt idx="11">
                  <c:v>TeleSystems</c:v>
                </c:pt>
                <c:pt idx="12">
                  <c:v>Самостоятельная разработка</c:v>
                </c:pt>
              </c:strCache>
            </c:strRef>
          </c:cat>
          <c:val>
            <c:numRef>
              <c:f>Лист4!$E$57:$Q$57</c:f>
              <c:numCache>
                <c:formatCode>General</c:formatCode>
                <c:ptCount val="13"/>
                <c:pt idx="0">
                  <c:v>2</c:v>
                </c:pt>
                <c:pt idx="1">
                  <c:v>1</c:v>
                </c:pt>
                <c:pt idx="2">
                  <c:v>1</c:v>
                </c:pt>
                <c:pt idx="3">
                  <c:v>3</c:v>
                </c:pt>
                <c:pt idx="4">
                  <c:v>1</c:v>
                </c:pt>
                <c:pt idx="5">
                  <c:v>2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12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spPr>
    <a:blipFill dpi="0" rotWithShape="1">
      <a:blip xmlns:r="http://schemas.openxmlformats.org/officeDocument/2006/relationships" r:embed="rId1">
        <a:alphaModFix amt="20000"/>
      </a:blip>
      <a:srcRect/>
      <a:tile tx="0" ty="0" sx="100000" sy="100000" flip="none" algn="tl"/>
    </a:blipFill>
  </c:sp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3255644070470368"/>
          <c:y val="3.2334377739134945E-2"/>
          <c:w val="0.78306399908953261"/>
          <c:h val="0.54950411748326977"/>
        </c:manualLayout>
      </c:layout>
      <c:bar3DChart>
        <c:barDir val="col"/>
        <c:grouping val="percentStacked"/>
        <c:varyColors val="0"/>
        <c:ser>
          <c:idx val="0"/>
          <c:order val="0"/>
          <c:tx>
            <c:strRef>
              <c:f>Лист1!$AQ$36</c:f>
              <c:strCache>
                <c:ptCount val="1"/>
                <c:pt idx="0">
                  <c:v>Да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dLbls>
            <c:dLbl>
              <c:idx val="0"/>
              <c:layout>
                <c:manualLayout>
                  <c:x val="4.7029291719116878E-3"/>
                  <c:y val="-5.878977770751807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Лист1!$AP$37:$AP$43</c:f>
              <c:strCache>
                <c:ptCount val="7"/>
                <c:pt idx="0">
                  <c:v>Самостоятельная разработка</c:v>
                </c:pt>
                <c:pt idx="1">
                  <c:v>Ticket-система</c:v>
                </c:pt>
                <c:pt idx="2">
                  <c:v>1C</c:v>
                </c:pt>
                <c:pt idx="3">
                  <c:v>Oracle Siebel</c:v>
                </c:pt>
                <c:pt idx="4">
                  <c:v>Sugar</c:v>
                </c:pt>
                <c:pt idx="5">
                  <c:v>Tiger</c:v>
                </c:pt>
                <c:pt idx="6">
                  <c:v>Microsoft Dynamics</c:v>
                </c:pt>
              </c:strCache>
            </c:strRef>
          </c:cat>
          <c:val>
            <c:numRef>
              <c:f>Лист1!$AQ$37:$AQ$43</c:f>
              <c:numCache>
                <c:formatCode>0%</c:formatCode>
                <c:ptCount val="7"/>
                <c:pt idx="0">
                  <c:v>0.74</c:v>
                </c:pt>
                <c:pt idx="1">
                  <c:v>7.0000000000000007E-2</c:v>
                </c:pt>
                <c:pt idx="2">
                  <c:v>7.0000000000000007E-2</c:v>
                </c:pt>
                <c:pt idx="3">
                  <c:v>7.0000000000000007E-2</c:v>
                </c:pt>
                <c:pt idx="4">
                  <c:v>7.0000000000000007E-2</c:v>
                </c:pt>
                <c:pt idx="5">
                  <c:v>0.04</c:v>
                </c:pt>
                <c:pt idx="6">
                  <c:v>0.04</c:v>
                </c:pt>
              </c:numCache>
            </c:numRef>
          </c:val>
        </c:ser>
        <c:ser>
          <c:idx val="1"/>
          <c:order val="1"/>
          <c:tx>
            <c:strRef>
              <c:f>Лист1!$AR$36</c:f>
              <c:strCache>
                <c:ptCount val="1"/>
                <c:pt idx="0">
                  <c:v>Нет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</c:spPr>
          <c:invertIfNegative val="0"/>
          <c:dLbls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Лист1!$AP$37:$AP$43</c:f>
              <c:strCache>
                <c:ptCount val="7"/>
                <c:pt idx="0">
                  <c:v>Самостоятельная разработка</c:v>
                </c:pt>
                <c:pt idx="1">
                  <c:v>Ticket-система</c:v>
                </c:pt>
                <c:pt idx="2">
                  <c:v>1C</c:v>
                </c:pt>
                <c:pt idx="3">
                  <c:v>Oracle Siebel</c:v>
                </c:pt>
                <c:pt idx="4">
                  <c:v>Sugar</c:v>
                </c:pt>
                <c:pt idx="5">
                  <c:v>Tiger</c:v>
                </c:pt>
                <c:pt idx="6">
                  <c:v>Microsoft Dynamics</c:v>
                </c:pt>
              </c:strCache>
            </c:strRef>
          </c:cat>
          <c:val>
            <c:numRef>
              <c:f>Лист1!$AR$37:$AR$43</c:f>
              <c:numCache>
                <c:formatCode>0%</c:formatCode>
                <c:ptCount val="7"/>
                <c:pt idx="0">
                  <c:v>0.26</c:v>
                </c:pt>
                <c:pt idx="1">
                  <c:v>0.93</c:v>
                </c:pt>
                <c:pt idx="2">
                  <c:v>0.93</c:v>
                </c:pt>
                <c:pt idx="3">
                  <c:v>0.93</c:v>
                </c:pt>
                <c:pt idx="4">
                  <c:v>0.93</c:v>
                </c:pt>
                <c:pt idx="5">
                  <c:v>0.96</c:v>
                </c:pt>
                <c:pt idx="6">
                  <c:v>0.96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6"/>
        <c:shape val="cylinder"/>
        <c:axId val="157459584"/>
        <c:axId val="157461120"/>
        <c:axId val="0"/>
      </c:bar3DChart>
      <c:catAx>
        <c:axId val="15745958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b="1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57461120"/>
        <c:crosses val="autoZero"/>
        <c:auto val="1"/>
        <c:lblAlgn val="ctr"/>
        <c:lblOffset val="100"/>
        <c:noMultiLvlLbl val="0"/>
      </c:catAx>
      <c:valAx>
        <c:axId val="157461120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57459584"/>
        <c:crosses val="autoZero"/>
        <c:crossBetween val="between"/>
      </c:valAx>
    </c:plotArea>
    <c:legend>
      <c:legendPos val="r"/>
      <c:legendEntry>
        <c:idx val="0"/>
        <c:delete val="1"/>
      </c:legendEntry>
      <c:overlay val="0"/>
      <c:txPr>
        <a:bodyPr/>
        <a:lstStyle/>
        <a:p>
          <a:pPr>
            <a:defRPr sz="1200">
              <a:latin typeface="Arial" pitchFamily="34" charset="0"/>
              <a:cs typeface="Arial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blipFill dpi="0" rotWithShape="1">
      <a:blip xmlns:r="http://schemas.openxmlformats.org/officeDocument/2006/relationships" r:embed="rId1">
        <a:alphaModFix amt="21000"/>
      </a:blip>
      <a:srcRect/>
      <a:tile tx="0" ty="0" sx="100000" sy="100000" flip="none" algn="tl"/>
    </a:blipFill>
  </c:spPr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stacked"/>
        <c:varyColors val="0"/>
        <c:ser>
          <c:idx val="1"/>
          <c:order val="0"/>
          <c:spPr>
            <a:solidFill>
              <a:srgbClr val="C00000"/>
            </a:solidFill>
          </c:spPr>
          <c:invertIfNegative val="0"/>
          <c:dPt>
            <c:idx val="5"/>
            <c:invertIfNegative val="0"/>
            <c:bubble3D val="0"/>
            <c:spPr>
              <a:solidFill>
                <a:srgbClr val="FFFFFF">
                  <a:lumMod val="50000"/>
                </a:srgbClr>
              </a:solidFill>
            </c:spPr>
          </c:dPt>
          <c:dLbls>
            <c:dLbl>
              <c:idx val="0"/>
              <c:layout>
                <c:manualLayout>
                  <c:x val="0.37743332686455622"/>
                  <c:y val="-2.46803166471371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32411876674828338"/>
                  <c:y val="-1.13555349178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.24626207048875495"/>
                  <c:y val="-6.419513704145337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.22984459912283794"/>
                  <c:y val="-2.139837901381779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0.14659353693211041"/>
                  <c:y val="-2.139882576172906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7.4113522909793589E-2"/>
                  <c:y val="-2.38533386703797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0.12195835871824064"/>
                  <c:y val="-4.279675802763558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0.12195835871824064"/>
                  <c:y val="7.8459816676167762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0.11961300566596678"/>
                  <c:y val="-7.8459816676167762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0.12195835871824064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0.1243037117705145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layout>
                <c:manualLayout>
                  <c:x val="0.11961300566596678"/>
                  <c:y val="-4.279675802763558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layout>
                <c:manualLayout>
                  <c:x val="0.12899441787506202"/>
                  <c:y val="-4.279675802763558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3"/>
              <c:layout>
                <c:manualLayout>
                  <c:x val="9.3814122090954272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4"/>
              <c:layout>
                <c:manualLayout>
                  <c:x val="9.1468769038680411E-2"/>
                  <c:y val="-4.279675802763597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5"/>
              <c:layout>
                <c:manualLayout>
                  <c:x val="8.9123415986406551E-2"/>
                  <c:y val="-6.419513704145337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6"/>
              <c:layout>
                <c:manualLayout>
                  <c:x val="8.4432709881858845E-2"/>
                  <c:y val="-2.139837901381818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7"/>
              <c:layout>
                <c:manualLayout>
                  <c:x val="8.6778062934132705E-2"/>
                  <c:y val="-2.139837901381779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8"/>
              <c:layout>
                <c:manualLayout>
                  <c:x val="6.0979179359120277E-2"/>
                  <c:y val="-2.139837901381779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9"/>
              <c:layout>
                <c:manualLayout>
                  <c:x val="4.9252414097750989E-2"/>
                  <c:y val="-1.9614954169041941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0"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Лист1!$AQ$45:$AQ$50</c:f>
              <c:strCache>
                <c:ptCount val="6"/>
                <c:pt idx="0">
                  <c:v>E-mail</c:v>
                </c:pt>
                <c:pt idx="1">
                  <c:v>SMS</c:v>
                </c:pt>
                <c:pt idx="2">
                  <c:v>Веб-чат</c:v>
                </c:pt>
                <c:pt idx="3">
                  <c:v>Skype</c:v>
                </c:pt>
                <c:pt idx="4">
                  <c:v>Социальные медиа</c:v>
                </c:pt>
                <c:pt idx="5">
                  <c:v>Никакие</c:v>
                </c:pt>
              </c:strCache>
            </c:strRef>
          </c:cat>
          <c:val>
            <c:numRef>
              <c:f>Лист1!$AR$45:$AR$50</c:f>
              <c:numCache>
                <c:formatCode>General</c:formatCode>
                <c:ptCount val="6"/>
                <c:pt idx="0">
                  <c:v>23</c:v>
                </c:pt>
                <c:pt idx="1">
                  <c:v>19</c:v>
                </c:pt>
                <c:pt idx="2">
                  <c:v>11</c:v>
                </c:pt>
                <c:pt idx="3">
                  <c:v>12</c:v>
                </c:pt>
                <c:pt idx="4">
                  <c:v>6</c:v>
                </c:pt>
                <c:pt idx="5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gapDepth val="55"/>
        <c:shape val="cylinder"/>
        <c:axId val="167474304"/>
        <c:axId val="167475840"/>
        <c:axId val="0"/>
      </c:bar3DChart>
      <c:catAx>
        <c:axId val="167474304"/>
        <c:scaling>
          <c:orientation val="minMax"/>
        </c:scaling>
        <c:delete val="0"/>
        <c:axPos val="l"/>
        <c:majorTickMark val="none"/>
        <c:minorTickMark val="none"/>
        <c:tickLblPos val="nextTo"/>
        <c:txPr>
          <a:bodyPr/>
          <a:lstStyle/>
          <a:p>
            <a:pPr>
              <a:defRPr sz="1200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67475840"/>
        <c:crosses val="autoZero"/>
        <c:auto val="1"/>
        <c:lblAlgn val="ctr"/>
        <c:lblOffset val="100"/>
        <c:noMultiLvlLbl val="0"/>
      </c:catAx>
      <c:valAx>
        <c:axId val="167475840"/>
        <c:scaling>
          <c:orientation val="minMax"/>
        </c:scaling>
        <c:delete val="0"/>
        <c:axPos val="b"/>
        <c:majorGridlines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67474304"/>
        <c:crosses val="autoZero"/>
        <c:crossBetween val="between"/>
      </c:valAx>
    </c:plotArea>
    <c:plotVisOnly val="1"/>
    <c:dispBlanksAs val="gap"/>
    <c:showDLblsOverMax val="0"/>
  </c:chart>
  <c:spPr>
    <a:blipFill dpi="0" rotWithShape="1">
      <a:blip xmlns:r="http://schemas.openxmlformats.org/officeDocument/2006/relationships" r:embed="rId2">
        <a:alphaModFix amt="20000"/>
      </a:blip>
      <a:srcRect/>
      <a:tile tx="0" ty="0" sx="100000" sy="100000" flip="none" algn="tl"/>
    </a:blipFill>
  </c:spPr>
  <c:externalData r:id="rId3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0.83354</cdr:x>
      <cdr:y>0.94232</cdr:y>
    </cdr:from>
    <cdr:to>
      <cdr:x>0.97313</cdr:x>
      <cdr:y>0.98455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6851104" y="4392488"/>
          <a:ext cx="1147267" cy="19686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uk-UA" sz="1100" dirty="0" err="1">
              <a:latin typeface="Arial" pitchFamily="34" charset="0"/>
              <a:cs typeface="Arial" pitchFamily="34" charset="0"/>
            </a:rPr>
            <a:t>Кол-во</a:t>
          </a:r>
          <a:r>
            <a:rPr lang="uk-UA" sz="1100" dirty="0">
              <a:latin typeface="Arial" pitchFamily="34" charset="0"/>
              <a:cs typeface="Arial" pitchFamily="34" charset="0"/>
            </a:rPr>
            <a:t> АКЦ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47956C-C3EE-4D61-94FC-C4C01816722C}" type="datetimeFigureOut">
              <a:rPr lang="uk-UA" smtClean="0"/>
              <a:t>24.06.2013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EE6B64-72C2-44F4-BEBD-089C18ADFE5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389027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6EE2FE-70BD-404D-AE7A-FDECD90A7660}" type="datetimeFigureOut">
              <a:rPr lang="uk-UA" smtClean="0"/>
              <a:t>24.06.2013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857006-9A7D-4740-A01B-5FDB51BB896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693194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857006-9A7D-4740-A01B-5FDB51BB8965}" type="slidenum">
              <a:rPr lang="uk-UA" smtClean="0"/>
              <a:t>18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852384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1CEE5-EC2B-41F4-AAD1-07CFC6BBE14E}" type="datetimeFigureOut">
              <a:rPr lang="uk-UA" smtClean="0"/>
              <a:t>24.06.2013</a:t>
            </a:fld>
            <a:endParaRPr lang="uk-UA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53CD86B-DEE2-477C-A49E-6BDB87B02FA2}" type="slidenum">
              <a:rPr lang="uk-UA" smtClean="0"/>
              <a:t>‹#›</a:t>
            </a:fld>
            <a:endParaRPr lang="uk-UA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1CEE5-EC2B-41F4-AAD1-07CFC6BBE14E}" type="datetimeFigureOut">
              <a:rPr lang="uk-UA" smtClean="0"/>
              <a:t>24.06.2013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CD86B-DEE2-477C-A49E-6BDB87B02FA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1CEE5-EC2B-41F4-AAD1-07CFC6BBE14E}" type="datetimeFigureOut">
              <a:rPr lang="uk-UA" smtClean="0"/>
              <a:t>24.06.2013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CD86B-DEE2-477C-A49E-6BDB87B02FA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1CEE5-EC2B-41F4-AAD1-07CFC6BBE14E}" type="datetimeFigureOut">
              <a:rPr lang="uk-UA" smtClean="0"/>
              <a:t>24.06.2013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CD86B-DEE2-477C-A49E-6BDB87B02FA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1CEE5-EC2B-41F4-AAD1-07CFC6BBE14E}" type="datetimeFigureOut">
              <a:rPr lang="uk-UA" smtClean="0"/>
              <a:t>24.06.2013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CD86B-DEE2-477C-A49E-6BDB87B02FA2}" type="slidenum">
              <a:rPr lang="uk-UA" smtClean="0"/>
              <a:t>‹#›</a:t>
            </a:fld>
            <a:endParaRPr lang="uk-UA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1CEE5-EC2B-41F4-AAD1-07CFC6BBE14E}" type="datetimeFigureOut">
              <a:rPr lang="uk-UA" smtClean="0"/>
              <a:t>24.06.2013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CD86B-DEE2-477C-A49E-6BDB87B02FA2}" type="slidenum">
              <a:rPr lang="uk-UA" smtClean="0"/>
              <a:t>‹#›</a:t>
            </a:fld>
            <a:endParaRPr lang="uk-UA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1CEE5-EC2B-41F4-AAD1-07CFC6BBE14E}" type="datetimeFigureOut">
              <a:rPr lang="uk-UA" smtClean="0"/>
              <a:t>24.06.2013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CD86B-DEE2-477C-A49E-6BDB87B02FA2}" type="slidenum">
              <a:rPr lang="uk-UA" smtClean="0"/>
              <a:t>‹#›</a:t>
            </a:fld>
            <a:endParaRPr lang="uk-UA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1CEE5-EC2B-41F4-AAD1-07CFC6BBE14E}" type="datetimeFigureOut">
              <a:rPr lang="uk-UA" smtClean="0"/>
              <a:t>24.06.2013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CD86B-DEE2-477C-A49E-6BDB87B02FA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1CEE5-EC2B-41F4-AAD1-07CFC6BBE14E}" type="datetimeFigureOut">
              <a:rPr lang="uk-UA" smtClean="0"/>
              <a:t>24.06.2013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CD86B-DEE2-477C-A49E-6BDB87B02FA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1CEE5-EC2B-41F4-AAD1-07CFC6BBE14E}" type="datetimeFigureOut">
              <a:rPr lang="uk-UA" smtClean="0"/>
              <a:t>24.06.2013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CD86B-DEE2-477C-A49E-6BDB87B02FA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1CEE5-EC2B-41F4-AAD1-07CFC6BBE14E}" type="datetimeFigureOut">
              <a:rPr lang="uk-UA" smtClean="0"/>
              <a:t>24.06.2013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CD86B-DEE2-477C-A49E-6BDB87B02FA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72FCDBB0-D7C4-479D-AAFA-EBACF5B761A8}" type="datetimeFigureOut">
              <a:rPr lang="uk-UA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24.06.2013</a:t>
            </a:fld>
            <a:endParaRPr lang="uk-U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uk-U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E409D256-B52F-4A8F-9614-41C10D25FB52}" type="slidenum">
              <a:rPr lang="uk-UA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31.xml"/><Relationship Id="rId5" Type="http://schemas.openxmlformats.org/officeDocument/2006/relationships/slide" Target="slide23.xml"/><Relationship Id="rId4" Type="http://schemas.openxmlformats.org/officeDocument/2006/relationships/slide" Target="slide1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uperjob.ua/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Relationship Id="rId4" Type="http://schemas.openxmlformats.org/officeDocument/2006/relationships/hyperlink" Target="http://www.work.ua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3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4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5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://uadm.com.ua/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sib.com.ua/" TargetMode="External"/><Relationship Id="rId4" Type="http://schemas.openxmlformats.org/officeDocument/2006/relationships/hyperlink" Target="http://cca.org.ua/" TargetMode="Externa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mailto:avramenko@uadm.com.ua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basilews@ukr.net" TargetMode="External"/><Relationship Id="rId4" Type="http://schemas.openxmlformats.org/officeDocument/2006/relationships/hyperlink" Target="mailto:seminars@cca.org.ua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8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691680" y="1458282"/>
            <a:ext cx="705678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36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Отчет по исследованию </a:t>
            </a:r>
            <a:r>
              <a:rPr lang="ru-RU" sz="3600" b="1" dirty="0" err="1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аутсорсинговых</a:t>
            </a:r>
            <a:r>
              <a:rPr lang="ru-RU" sz="36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контактных  центров (АКЦ) Украины</a:t>
            </a:r>
            <a:endParaRPr lang="uk-UA" sz="3600" b="1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396840" y="3789040"/>
            <a:ext cx="235162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Киев, 2013г</a:t>
            </a: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  <a:endParaRPr lang="uk-UA" sz="2000" b="1" dirty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1615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276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051520"/>
          </a:xfrm>
        </p:spPr>
        <p:txBody>
          <a:bodyPr/>
          <a:lstStyle/>
          <a:p>
            <a:r>
              <a:rPr lang="ru-RU" sz="36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1. Общая </a:t>
            </a:r>
            <a:r>
              <a:rPr lang="ru-RU" sz="36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информация. Выводы</a:t>
            </a:r>
            <a:endParaRPr lang="uk-UA" sz="3600" b="1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133056"/>
          </a:xfrm>
        </p:spPr>
        <p:txBody>
          <a:bodyPr>
            <a:normAutofit fontScale="55000" lnSpcReduction="20000"/>
          </a:bodyPr>
          <a:lstStyle/>
          <a:p>
            <a:pPr marL="457200" indent="-457200" algn="just">
              <a:buFont typeface="+mj-lt"/>
              <a:buAutoNum type="arabicPeriod"/>
            </a:pPr>
            <a:r>
              <a:rPr lang="ru-RU" sz="29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За последние годы рост </a:t>
            </a:r>
            <a:r>
              <a:rPr lang="ru-RU" sz="29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мультисервисных</a:t>
            </a:r>
            <a:r>
              <a:rPr lang="ru-RU" sz="29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АКЦ оказался настолько существенным, что было решено в дальнейшем проводить глубокое исследование именно по этому виду АКЦ, тем более, что именно он наиболее интересен Заказчикам услуг. </a:t>
            </a:r>
          </a:p>
          <a:p>
            <a:pPr marL="457200" indent="-457200" algn="just">
              <a:buFont typeface="+mj-lt"/>
              <a:buAutoNum type="arabicPeriod"/>
            </a:pPr>
            <a:endParaRPr lang="ru-RU" sz="29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ru-RU" sz="29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 2011г активно росло количество справочных (в преддверии ЕВРО 2012). После ЕВРО было закрыто как минимум треть их количества, сами справочные структурно изменились (часть перешла в разряд </a:t>
            </a:r>
            <a:r>
              <a:rPr lang="ru-RU" sz="29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мультисервисных</a:t>
            </a:r>
            <a:r>
              <a:rPr lang="ru-RU" sz="29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АКЦ, остальные оказывают исключительно справочные услуги), в связи с чем было принято решение вообще вывести их из сектора аутсорсинга.</a:t>
            </a:r>
          </a:p>
          <a:p>
            <a:pPr marL="457200" indent="-457200" algn="just">
              <a:buFont typeface="+mj-lt"/>
              <a:buAutoNum type="arabicPeriod"/>
            </a:pPr>
            <a:endParaRPr lang="ru-RU" sz="29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ru-RU" sz="29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Наблюдается неустойчивая ситуация с АКЦ </a:t>
            </a:r>
            <a:r>
              <a:rPr lang="ru-RU" sz="29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тех.поддержки</a:t>
            </a:r>
            <a:r>
              <a:rPr lang="ru-RU" sz="29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которые, как правило, работают на зарубежные компании, требующие отличного знания языка и наличия специализированных навыков.</a:t>
            </a:r>
          </a:p>
          <a:p>
            <a:pPr marL="457200" indent="-457200" algn="just">
              <a:buFont typeface="+mj-lt"/>
              <a:buAutoNum type="arabicPeriod"/>
            </a:pPr>
            <a:endParaRPr lang="ru-RU" sz="29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ru-RU" sz="29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Медленно, но неуклонно растет количество АКЦ, специализирующихся на </a:t>
            </a:r>
            <a:r>
              <a:rPr lang="ru-RU" sz="29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телемаркетинге</a:t>
            </a:r>
            <a:r>
              <a:rPr lang="ru-RU" sz="29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поскольку данная услуга является одной из наиболее востребованных на рынке.</a:t>
            </a:r>
            <a:endParaRPr lang="ru-RU" sz="29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532106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7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052736"/>
            <a:ext cx="7772400" cy="2505075"/>
          </a:xfrm>
        </p:spPr>
        <p:txBody>
          <a:bodyPr/>
          <a:lstStyle/>
          <a:p>
            <a:pPr>
              <a:lnSpc>
                <a:spcPts val="5800"/>
              </a:lnSpc>
            </a:pPr>
            <a:r>
              <a:rPr lang="ru-RU" sz="44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n-ea"/>
                <a:cs typeface="Arial" pitchFamily="34" charset="0"/>
              </a:rPr>
              <a:t>2. Технологии</a:t>
            </a:r>
            <a:endParaRPr lang="uk-UA" sz="4400" b="1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292080" y="3933056"/>
            <a:ext cx="32013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  <a:hlinkClick r:id="rId3" action="ppaction://hlinksldjump"/>
              </a:rPr>
              <a:t>Вернуться к содержанию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53394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8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-27384"/>
            <a:ext cx="9143999" cy="1002060"/>
          </a:xfrm>
        </p:spPr>
        <p:txBody>
          <a:bodyPr/>
          <a:lstStyle/>
          <a:p>
            <a:pPr>
              <a:lnSpc>
                <a:spcPts val="5800"/>
              </a:lnSpc>
            </a:pPr>
            <a:r>
              <a:rPr lang="ru-RU" sz="3200" b="1" kern="500" spc="-100" dirty="0">
                <a:solidFill>
                  <a:schemeClr val="accent5">
                    <a:lumMod val="75000"/>
                  </a:schemeClr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Arial" pitchFamily="34" charset="0"/>
                <a:ea typeface="+mn-ea"/>
                <a:cs typeface="Arial" pitchFamily="34" charset="0"/>
              </a:rPr>
              <a:t>Применяемые платформы  </a:t>
            </a:r>
            <a:r>
              <a:rPr lang="ru-RU" sz="3200" b="1" kern="500" spc="-100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Arial" pitchFamily="34" charset="0"/>
                <a:ea typeface="+mn-ea"/>
                <a:cs typeface="Arial" pitchFamily="34" charset="0"/>
              </a:rPr>
              <a:t>(к-во </a:t>
            </a:r>
            <a:r>
              <a:rPr lang="ru-RU" sz="3200" b="1" kern="500" spc="-100" dirty="0">
                <a:solidFill>
                  <a:schemeClr val="accent5">
                    <a:lumMod val="75000"/>
                  </a:schemeClr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Arial" pitchFamily="34" charset="0"/>
                <a:ea typeface="+mn-ea"/>
                <a:cs typeface="Arial" pitchFamily="34" charset="0"/>
              </a:rPr>
              <a:t>внедрений)</a:t>
            </a:r>
            <a:endParaRPr lang="uk-UA" sz="3200" b="1" kern="500" spc="-100" dirty="0">
              <a:solidFill>
                <a:schemeClr val="accent5">
                  <a:lumMod val="75000"/>
                </a:schemeClr>
              </a:solidFill>
              <a:effectLst>
                <a:outerShdw blurRad="63500" dist="38100" dir="5400000" algn="t" rotWithShape="0">
                  <a:prstClr val="black">
                    <a:alpha val="25000"/>
                  </a:prstClr>
                </a:outerShdw>
              </a:effectLst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5292080" y="1556792"/>
            <a:ext cx="3407296" cy="2736304"/>
          </a:xfrm>
        </p:spPr>
        <p:txBody>
          <a:bodyPr>
            <a:noAutofit/>
          </a:bodyPr>
          <a:lstStyle/>
          <a:p>
            <a:pPr algn="just"/>
            <a:r>
              <a:rPr lang="ru-RU" sz="1400" b="1" i="1" dirty="0">
                <a:solidFill>
                  <a:schemeClr val="accent5">
                    <a:lumMod val="75000"/>
                  </a:schemeClr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Многие КЦ (особенно большие и распределенные) используют в своей работе две-три а иногда и четыре платформы разного уровня и принципа деятельности.  Продолжает расти популярность </a:t>
            </a:r>
            <a:r>
              <a:rPr lang="en-US" sz="1400" b="1" i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Asterisk</a:t>
            </a:r>
            <a:r>
              <a:rPr lang="ru-RU" sz="1400" b="1" i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. </a:t>
            </a:r>
            <a:r>
              <a:rPr lang="ru-RU" sz="1400" b="1" i="1" dirty="0">
                <a:solidFill>
                  <a:schemeClr val="accent5">
                    <a:lumMod val="75000"/>
                  </a:schemeClr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Также продолжает расти общее количество используемых  систем, что говорит о том, что ни одна из них  не может в полной мере удовлетворить АКЦ, особенно в соотношении «цена-качество», что особенно важно на этапе </a:t>
            </a:r>
            <a:r>
              <a:rPr lang="en-US" sz="1400" b="1" i="1" dirty="0">
                <a:solidFill>
                  <a:schemeClr val="accent5">
                    <a:lumMod val="75000"/>
                  </a:schemeClr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Start – up.</a:t>
            </a:r>
            <a:endParaRPr lang="uk-UA" sz="1400" b="1" i="1" dirty="0">
              <a:solidFill>
                <a:schemeClr val="accent5">
                  <a:lumMod val="75000"/>
                </a:schemeClr>
              </a:solidFill>
              <a:effectLst>
                <a:outerShdw blurRad="63500" dist="38100" dir="5400000" algn="t" rotWithShape="0">
                  <a:prstClr val="black">
                    <a:alpha val="25000"/>
                  </a:prst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01065969"/>
              </p:ext>
            </p:extLst>
          </p:nvPr>
        </p:nvGraphicFramePr>
        <p:xfrm>
          <a:off x="395536" y="1050441"/>
          <a:ext cx="4536504" cy="47729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155019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121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6064" y="44624"/>
            <a:ext cx="8591872" cy="891480"/>
          </a:xfrm>
        </p:spPr>
        <p:txBody>
          <a:bodyPr/>
          <a:lstStyle/>
          <a:p>
            <a:r>
              <a:rPr lang="ru-RU" sz="3200" b="1" kern="500" spc="-100" dirty="0">
                <a:solidFill>
                  <a:schemeClr val="accent5">
                    <a:lumMod val="75000"/>
                  </a:schemeClr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Arial" pitchFamily="34" charset="0"/>
                <a:ea typeface="+mn-ea"/>
                <a:cs typeface="Arial" pitchFamily="34" charset="0"/>
              </a:rPr>
              <a:t>Интеграторы </a:t>
            </a:r>
            <a:r>
              <a:rPr lang="ru-RU" sz="3200" b="1" kern="500" spc="-100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Arial" pitchFamily="34" charset="0"/>
                <a:ea typeface="+mn-ea"/>
                <a:cs typeface="Arial" pitchFamily="34" charset="0"/>
              </a:rPr>
              <a:t>(к-во </a:t>
            </a:r>
            <a:r>
              <a:rPr lang="ru-RU" sz="3200" b="1" kern="500" spc="-100" dirty="0">
                <a:solidFill>
                  <a:schemeClr val="accent5">
                    <a:lumMod val="75000"/>
                  </a:schemeClr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Arial" pitchFamily="34" charset="0"/>
                <a:ea typeface="+mn-ea"/>
                <a:cs typeface="Arial" pitchFamily="34" charset="0"/>
              </a:rPr>
              <a:t>внедрений)</a:t>
            </a:r>
            <a:endParaRPr lang="uk-UA" sz="3200" b="1" kern="500" spc="-100" dirty="0">
              <a:solidFill>
                <a:schemeClr val="accent5">
                  <a:lumMod val="75000"/>
                </a:schemeClr>
              </a:solidFill>
              <a:effectLst>
                <a:outerShdw blurRad="63500" dist="38100" dir="5400000" algn="t" rotWithShape="0">
                  <a:prstClr val="black">
                    <a:alpha val="25000"/>
                  </a:prstClr>
                </a:outerShdw>
              </a:effectLst>
              <a:latin typeface="Arial" pitchFamily="34" charset="0"/>
              <a:ea typeface="+mn-ea"/>
              <a:cs typeface="Arial" pitchFamily="34" charset="0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82876579"/>
              </p:ext>
            </p:extLst>
          </p:nvPr>
        </p:nvGraphicFramePr>
        <p:xfrm>
          <a:off x="611560" y="1412776"/>
          <a:ext cx="8064896" cy="47133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958949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8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-387424"/>
            <a:ext cx="8015808" cy="1218084"/>
          </a:xfrm>
        </p:spPr>
        <p:txBody>
          <a:bodyPr/>
          <a:lstStyle/>
          <a:p>
            <a:r>
              <a:rPr lang="ru-RU" sz="3200" b="1" kern="500" spc="-100" dirty="0">
                <a:solidFill>
                  <a:schemeClr val="accent5">
                    <a:lumMod val="75000"/>
                  </a:schemeClr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Arial" pitchFamily="34" charset="0"/>
                <a:ea typeface="+mn-ea"/>
                <a:cs typeface="Arial" pitchFamily="34" charset="0"/>
              </a:rPr>
              <a:t>Популярность применяемых</a:t>
            </a:r>
            <a:r>
              <a:rPr lang="uk-UA" sz="3200" b="1" kern="500" spc="-100" dirty="0">
                <a:solidFill>
                  <a:schemeClr val="accent5">
                    <a:lumMod val="75000"/>
                  </a:schemeClr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US" sz="3200" b="1" kern="500" spc="-100" dirty="0">
                <a:solidFill>
                  <a:schemeClr val="accent5">
                    <a:lumMod val="75000"/>
                  </a:schemeClr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Arial" pitchFamily="34" charset="0"/>
                <a:ea typeface="+mn-ea"/>
                <a:cs typeface="Arial" pitchFamily="34" charset="0"/>
              </a:rPr>
              <a:t>CRM</a:t>
            </a:r>
            <a:endParaRPr lang="uk-UA" sz="3200" b="1" kern="500" spc="-100" dirty="0">
              <a:solidFill>
                <a:schemeClr val="accent5">
                  <a:lumMod val="75000"/>
                </a:schemeClr>
              </a:solidFill>
              <a:effectLst>
                <a:outerShdw blurRad="63500" dist="38100" dir="5400000" algn="t" rotWithShape="0">
                  <a:prstClr val="black">
                    <a:alpha val="25000"/>
                  </a:prstClr>
                </a:outerShdw>
              </a:effectLst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1259632" y="4797152"/>
            <a:ext cx="7704856" cy="1512168"/>
          </a:xfrm>
        </p:spPr>
        <p:txBody>
          <a:bodyPr>
            <a:noAutofit/>
          </a:bodyPr>
          <a:lstStyle/>
          <a:p>
            <a:pPr algn="just"/>
            <a:r>
              <a:rPr lang="ru-RU" sz="1200" b="1" i="1" dirty="0">
                <a:solidFill>
                  <a:schemeClr val="accent5">
                    <a:lumMod val="75000"/>
                  </a:schemeClr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Данная диаграмма показывает, что, невзирая на достаточно большое предложение различных</a:t>
            </a:r>
            <a:r>
              <a:rPr lang="en-US" sz="1200" b="1" i="1" dirty="0">
                <a:solidFill>
                  <a:schemeClr val="accent5">
                    <a:lumMod val="75000"/>
                  </a:schemeClr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 CRM</a:t>
            </a:r>
            <a:r>
              <a:rPr lang="ru-RU" sz="1200" b="1" i="1" dirty="0">
                <a:solidFill>
                  <a:schemeClr val="accent5">
                    <a:lumMod val="75000"/>
                  </a:schemeClr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-систем на рынке (включая условно бесплатные варианты) украинские АКЦ предпочитают использовать собственные разработки (74% ответивших «Да»). Присутствие остальных систем незначительно, что вызвано преимущественно их стоимостью. По сравнению с 2011г  процент АКЦ, использующих </a:t>
            </a:r>
            <a:r>
              <a:rPr lang="en-US" sz="1200" b="1" i="1" dirty="0">
                <a:solidFill>
                  <a:schemeClr val="accent5">
                    <a:lumMod val="75000"/>
                  </a:schemeClr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CRM</a:t>
            </a:r>
            <a:r>
              <a:rPr lang="ru-RU" sz="1200" b="1" i="1" dirty="0">
                <a:solidFill>
                  <a:schemeClr val="accent5">
                    <a:lumMod val="75000"/>
                  </a:schemeClr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, возрос с 68% до 91%, что говорит о необходимости применения данного инструмента в работе АКЦ.</a:t>
            </a:r>
            <a:endParaRPr lang="uk-UA" sz="1200" b="1" i="1" dirty="0">
              <a:solidFill>
                <a:schemeClr val="accent5">
                  <a:lumMod val="75000"/>
                </a:schemeClr>
              </a:solidFill>
              <a:effectLst>
                <a:outerShdw blurRad="63500" dist="38100" dir="5400000" algn="t" rotWithShape="0">
                  <a:prstClr val="black">
                    <a:alpha val="25000"/>
                  </a:prst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79608533"/>
              </p:ext>
            </p:extLst>
          </p:nvPr>
        </p:nvGraphicFramePr>
        <p:xfrm>
          <a:off x="719138" y="908721"/>
          <a:ext cx="8101334" cy="3960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822126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271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228600"/>
            <a:ext cx="7776864" cy="1040160"/>
          </a:xfrm>
        </p:spPr>
        <p:txBody>
          <a:bodyPr/>
          <a:lstStyle/>
          <a:p>
            <a:r>
              <a:rPr lang="ru-RU" sz="3200" b="1" kern="500" spc="-100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Использование нетелефонных каналов </a:t>
            </a:r>
            <a:r>
              <a:rPr lang="ru-RU" sz="3200" b="1" kern="500" spc="-100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доступа </a:t>
            </a:r>
            <a:endParaRPr lang="uk-UA" sz="3200" b="1" kern="500" spc="-100" dirty="0">
              <a:solidFill>
                <a:schemeClr val="accent5">
                  <a:lumMod val="75000"/>
                </a:schemeClr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type="pic" idx="1"/>
            <p:extLst>
              <p:ext uri="{D42A27DB-BD31-4B8C-83A1-F6EECF244321}">
                <p14:modId xmlns:p14="http://schemas.microsoft.com/office/powerpoint/2010/main" val="219828663"/>
              </p:ext>
            </p:extLst>
          </p:nvPr>
        </p:nvGraphicFramePr>
        <p:xfrm>
          <a:off x="1475656" y="1196752"/>
          <a:ext cx="6192688" cy="36724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683568" y="5229200"/>
            <a:ext cx="8316416" cy="1008112"/>
          </a:xfrm>
        </p:spPr>
        <p:txBody>
          <a:bodyPr>
            <a:normAutofit/>
          </a:bodyPr>
          <a:lstStyle/>
          <a:p>
            <a:pPr algn="just"/>
            <a:r>
              <a:rPr lang="ru-RU" sz="1400" b="1" i="1" dirty="0">
                <a:solidFill>
                  <a:schemeClr val="accent5">
                    <a:lumMod val="75000"/>
                  </a:schemeClr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Потенциально АКЦ должен предоставить Заказчику максимально широкий спектр каналов. Тем не менее, наиболее  популярными остаются </a:t>
            </a:r>
            <a:r>
              <a:rPr lang="en-US" sz="1400" b="1" i="1" dirty="0">
                <a:solidFill>
                  <a:schemeClr val="accent5">
                    <a:lumMod val="75000"/>
                  </a:schemeClr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e-mail </a:t>
            </a:r>
            <a:r>
              <a:rPr lang="ru-RU" sz="1400" b="1" i="1" dirty="0">
                <a:solidFill>
                  <a:schemeClr val="accent5">
                    <a:lumMod val="75000"/>
                  </a:schemeClr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 и</a:t>
            </a:r>
            <a:r>
              <a:rPr lang="en-US" sz="1400" b="1" i="1" dirty="0">
                <a:solidFill>
                  <a:schemeClr val="accent5">
                    <a:lumMod val="75000"/>
                  </a:schemeClr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 SMS</a:t>
            </a:r>
            <a:r>
              <a:rPr lang="ru-RU" sz="1400" b="1" i="1" dirty="0">
                <a:solidFill>
                  <a:schemeClr val="accent5">
                    <a:lumMod val="75000"/>
                  </a:schemeClr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-рассылка, остальные каналы используют менее половины ответивших АКЦ.</a:t>
            </a:r>
            <a:endParaRPr lang="uk-UA" sz="1400" b="1" i="1" dirty="0">
              <a:solidFill>
                <a:schemeClr val="accent5">
                  <a:lumMod val="75000"/>
                </a:schemeClr>
              </a:solidFill>
              <a:effectLst>
                <a:outerShdw blurRad="63500" dist="38100" dir="5400000" algn="t" rotWithShape="0">
                  <a:prstClr val="black">
                    <a:alpha val="25000"/>
                  </a:prst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1"/>
          <p:cNvSpPr txBox="1"/>
          <p:nvPr/>
        </p:nvSpPr>
        <p:spPr>
          <a:xfrm>
            <a:off x="4533210" y="4869160"/>
            <a:ext cx="1135602" cy="436403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1100" dirty="0" err="1">
                <a:latin typeface="Arial" pitchFamily="34" charset="0"/>
                <a:cs typeface="Arial" pitchFamily="34" charset="0"/>
              </a:rPr>
              <a:t>Кол-во</a:t>
            </a:r>
            <a:r>
              <a:rPr lang="uk-UA" sz="1100" dirty="0">
                <a:latin typeface="Arial" pitchFamily="34" charset="0"/>
                <a:cs typeface="Arial" pitchFamily="34" charset="0"/>
              </a:rPr>
              <a:t> АКЦ</a:t>
            </a:r>
          </a:p>
        </p:txBody>
      </p:sp>
    </p:spTree>
    <p:extLst>
      <p:ext uri="{BB962C8B-B14F-4D97-AF65-F5344CB8AC3E}">
        <p14:creationId xmlns:p14="http://schemas.microsoft.com/office/powerpoint/2010/main" val="2942287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8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872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3200" b="1" kern="500" spc="-100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Использование речевых технологий</a:t>
            </a:r>
            <a:endParaRPr lang="uk-UA" sz="3200" b="1" kern="500" spc="-100" dirty="0">
              <a:solidFill>
                <a:schemeClr val="accent5">
                  <a:lumMod val="75000"/>
                </a:schemeClr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21957789"/>
              </p:ext>
            </p:extLst>
          </p:nvPr>
        </p:nvGraphicFramePr>
        <p:xfrm>
          <a:off x="1043608" y="1124744"/>
          <a:ext cx="7746032" cy="3960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59532" y="5373216"/>
            <a:ext cx="842493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ct val="20000"/>
              </a:spcBef>
            </a:pPr>
            <a:r>
              <a:rPr lang="ru-RU" sz="1400" b="1" i="1" dirty="0">
                <a:solidFill>
                  <a:schemeClr val="accent5">
                    <a:lumMod val="75000"/>
                  </a:schemeClr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Речевые технологии не особо популярны в АКЦ преимущественно из-за своей стоимости и, соответственно, не востребованности заказчиками. Тем не менее, стоит отметить их появление в 11 АКЦ по сравнению с прошлым годом.</a:t>
            </a:r>
            <a:endParaRPr lang="uk-UA" sz="1400" b="1" i="1" dirty="0">
              <a:solidFill>
                <a:schemeClr val="accent5">
                  <a:lumMod val="75000"/>
                </a:schemeClr>
              </a:solidFill>
              <a:effectLst>
                <a:outerShdw blurRad="63500" dist="38100" dir="5400000" algn="t" rotWithShape="0">
                  <a:prstClr val="black">
                    <a:alpha val="25000"/>
                  </a:prst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1"/>
          <p:cNvSpPr txBox="1"/>
          <p:nvPr/>
        </p:nvSpPr>
        <p:spPr>
          <a:xfrm>
            <a:off x="5940152" y="4973865"/>
            <a:ext cx="1262530" cy="406816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1100" dirty="0" err="1">
                <a:latin typeface="Arial" pitchFamily="34" charset="0"/>
                <a:cs typeface="Arial" pitchFamily="34" charset="0"/>
              </a:rPr>
              <a:t>Кол-во</a:t>
            </a:r>
            <a:r>
              <a:rPr lang="uk-UA" sz="1100" dirty="0">
                <a:latin typeface="Arial" pitchFamily="34" charset="0"/>
                <a:cs typeface="Arial" pitchFamily="34" charset="0"/>
              </a:rPr>
              <a:t> АКЦ</a:t>
            </a:r>
          </a:p>
        </p:txBody>
      </p:sp>
    </p:spTree>
    <p:extLst>
      <p:ext uri="{BB962C8B-B14F-4D97-AF65-F5344CB8AC3E}">
        <p14:creationId xmlns:p14="http://schemas.microsoft.com/office/powerpoint/2010/main" val="3262756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08720"/>
          </a:xfrm>
        </p:spPr>
        <p:txBody>
          <a:bodyPr/>
          <a:lstStyle/>
          <a:p>
            <a:r>
              <a:rPr lang="ru-RU" sz="3000" b="1" kern="500" spc="-100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Использование системы </a:t>
            </a:r>
            <a:r>
              <a:rPr lang="ru-RU" sz="3000" b="1" kern="500" spc="-100" dirty="0" err="1">
                <a:solidFill>
                  <a:schemeClr val="accent5">
                    <a:lumMod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Workforce</a:t>
            </a:r>
            <a:r>
              <a:rPr lang="ru-RU" sz="3000" b="1" kern="500" spc="-100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ru-RU" sz="3000" b="1" kern="500" spc="-100" dirty="0" err="1">
                <a:solidFill>
                  <a:schemeClr val="accent5">
                    <a:lumMod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Management</a:t>
            </a:r>
            <a:r>
              <a:rPr lang="ru-RU" sz="3000" b="1" kern="500" spc="-100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 </a:t>
            </a:r>
            <a:endParaRPr lang="uk-UA" sz="3000" b="1" kern="500" spc="-100" dirty="0">
              <a:solidFill>
                <a:schemeClr val="accent5">
                  <a:lumMod val="75000"/>
                </a:schemeClr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56098978"/>
              </p:ext>
            </p:extLst>
          </p:nvPr>
        </p:nvGraphicFramePr>
        <p:xfrm>
          <a:off x="457200" y="1166018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859430" y="5399638"/>
            <a:ext cx="83164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i="1" dirty="0">
                <a:solidFill>
                  <a:schemeClr val="accent5">
                    <a:lumMod val="75000"/>
                  </a:schemeClr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*</a:t>
            </a:r>
            <a:r>
              <a:rPr lang="ru-RU" sz="1400" b="1" i="1" dirty="0" err="1">
                <a:solidFill>
                  <a:schemeClr val="accent5">
                    <a:lumMod val="75000"/>
                  </a:schemeClr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Workforce</a:t>
            </a:r>
            <a:r>
              <a:rPr lang="ru-RU" sz="1400" b="1" i="1" dirty="0">
                <a:solidFill>
                  <a:schemeClr val="accent5">
                    <a:lumMod val="75000"/>
                  </a:schemeClr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i="1" dirty="0" err="1">
                <a:solidFill>
                  <a:schemeClr val="accent5">
                    <a:lumMod val="75000"/>
                  </a:schemeClr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Management</a:t>
            </a:r>
            <a:r>
              <a:rPr lang="ru-RU" sz="1400" b="1" i="1" dirty="0">
                <a:solidFill>
                  <a:schemeClr val="accent5">
                    <a:lumMod val="75000"/>
                  </a:schemeClr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 – автоматическая система планирования рабочего времени операторов КЦ </a:t>
            </a:r>
            <a:endParaRPr lang="uk-UA" sz="1400" b="1" i="1" dirty="0">
              <a:solidFill>
                <a:schemeClr val="accent5">
                  <a:lumMod val="75000"/>
                </a:schemeClr>
              </a:solidFill>
              <a:effectLst>
                <a:outerShdw blurRad="63500" dist="38100" dir="5400000" algn="t" rotWithShape="0">
                  <a:prstClr val="black">
                    <a:alpha val="25000"/>
                  </a:prst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1005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8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792088"/>
          </a:xfrm>
        </p:spPr>
        <p:txBody>
          <a:bodyPr/>
          <a:lstStyle/>
          <a:p>
            <a:r>
              <a:rPr lang="uk-UA" sz="2400" b="1" kern="500" spc="-100" dirty="0" err="1">
                <a:solidFill>
                  <a:schemeClr val="accent5">
                    <a:lumMod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Методы</a:t>
            </a:r>
            <a:r>
              <a:rPr lang="uk-UA" sz="2400" b="1" kern="500" spc="-100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uk-UA" sz="2400" b="1" kern="500" spc="-100" dirty="0" err="1">
                <a:solidFill>
                  <a:schemeClr val="accent5">
                    <a:lumMod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обеспечения</a:t>
            </a:r>
            <a:r>
              <a:rPr lang="uk-UA" sz="2400" b="1" kern="500" spc="-100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uk-UA" sz="2400" b="1" kern="500" spc="-100" dirty="0" err="1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информационной</a:t>
            </a:r>
            <a:r>
              <a:rPr lang="uk-UA" sz="2400" b="1" kern="500" spc="-100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uk-UA" sz="2400" b="1" kern="500" spc="-100" dirty="0" err="1">
                <a:solidFill>
                  <a:schemeClr val="accent5">
                    <a:lumMod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безопасности</a:t>
            </a:r>
            <a:endParaRPr lang="uk-UA" sz="2400" b="1" kern="500" spc="-100" dirty="0">
              <a:solidFill>
                <a:schemeClr val="accent5">
                  <a:lumMod val="75000"/>
                </a:schemeClr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1324927"/>
              </p:ext>
            </p:extLst>
          </p:nvPr>
        </p:nvGraphicFramePr>
        <p:xfrm>
          <a:off x="143508" y="1124744"/>
          <a:ext cx="8856984" cy="4320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043608" y="5589240"/>
            <a:ext cx="81003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i="1" dirty="0">
                <a:solidFill>
                  <a:schemeClr val="accent5">
                    <a:lumMod val="75000"/>
                  </a:schemeClr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*На графике указан процент положительных ответов по соответствующему методу. Рассматриваем сравнительную характеристику по двум годам.</a:t>
            </a:r>
          </a:p>
        </p:txBody>
      </p:sp>
    </p:spTree>
    <p:extLst>
      <p:ext uri="{BB962C8B-B14F-4D97-AF65-F5344CB8AC3E}">
        <p14:creationId xmlns:p14="http://schemas.microsoft.com/office/powerpoint/2010/main" val="2671137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8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4704"/>
          </a:xfrm>
        </p:spPr>
        <p:txBody>
          <a:bodyPr/>
          <a:lstStyle/>
          <a:p>
            <a:r>
              <a:rPr lang="uk-UA" sz="3200" b="1" kern="500" spc="-100" dirty="0" err="1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Обращения</a:t>
            </a:r>
            <a:r>
              <a:rPr lang="uk-UA" sz="3200" b="1" kern="500" spc="-100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, </a:t>
            </a:r>
            <a:r>
              <a:rPr lang="uk-UA" sz="3200" b="1" kern="500" spc="-100" dirty="0" err="1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обслуженые</a:t>
            </a:r>
            <a:r>
              <a:rPr lang="uk-UA" sz="3200" b="1" kern="500" spc="-100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US" sz="3200" b="1" kern="500" spc="-100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IVR</a:t>
            </a:r>
            <a:endParaRPr lang="uk-UA" sz="3200" b="1" kern="500" spc="-100" dirty="0">
              <a:solidFill>
                <a:schemeClr val="accent5">
                  <a:lumMod val="75000"/>
                </a:schemeClr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88236310"/>
              </p:ext>
            </p:extLst>
          </p:nvPr>
        </p:nvGraphicFramePr>
        <p:xfrm>
          <a:off x="791580" y="1196752"/>
          <a:ext cx="7632848" cy="38058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39552" y="5282624"/>
            <a:ext cx="813690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b="1" i="1" dirty="0">
                <a:solidFill>
                  <a:schemeClr val="accent5">
                    <a:lumMod val="75000"/>
                  </a:schemeClr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Почти треть опрошенных АКЦ вообще не используют </a:t>
            </a:r>
            <a:r>
              <a:rPr lang="en-US" sz="1400" b="1" i="1" dirty="0">
                <a:solidFill>
                  <a:schemeClr val="accent5">
                    <a:lumMod val="75000"/>
                  </a:schemeClr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IVR</a:t>
            </a:r>
            <a:r>
              <a:rPr lang="ru-RU" sz="1400" b="1" i="1" dirty="0">
                <a:solidFill>
                  <a:schemeClr val="accent5">
                    <a:lumMod val="75000"/>
                  </a:schemeClr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 для </a:t>
            </a:r>
            <a:r>
              <a:rPr lang="ru-RU" sz="1400" b="1" i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обработки обращений, </a:t>
            </a:r>
            <a:r>
              <a:rPr lang="ru-RU" sz="1400" b="1" i="1" dirty="0">
                <a:solidFill>
                  <a:schemeClr val="accent5">
                    <a:lumMod val="75000"/>
                  </a:schemeClr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а 22% </a:t>
            </a:r>
            <a:r>
              <a:rPr lang="ru-RU" sz="1400" b="1" i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обрабатывают </a:t>
            </a:r>
            <a:r>
              <a:rPr lang="ru-RU" sz="1400" b="1" i="1" dirty="0">
                <a:solidFill>
                  <a:schemeClr val="accent5">
                    <a:lumMod val="75000"/>
                  </a:schemeClr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в нем от 10% до 19% обращений. </a:t>
            </a:r>
            <a:endParaRPr lang="ru-RU" sz="1400" b="1" i="1" dirty="0" smtClean="0">
              <a:solidFill>
                <a:schemeClr val="accent5">
                  <a:lumMod val="75000"/>
                </a:schemeClr>
              </a:solidFill>
              <a:effectLst>
                <a:outerShdw blurRad="63500" dist="38100" dir="5400000" algn="t" rotWithShape="0">
                  <a:prstClr val="black">
                    <a:alpha val="25000"/>
                  </a:prst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r"/>
            <a:r>
              <a:rPr lang="ru-RU" sz="1400" b="1" i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Только </a:t>
            </a:r>
            <a:r>
              <a:rPr lang="ru-RU" sz="1400" b="1" i="1" dirty="0">
                <a:solidFill>
                  <a:schemeClr val="accent5">
                    <a:lumMod val="75000"/>
                  </a:schemeClr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2 небольших АКЦ декларируют полную обработку 90% -100% обращений в </a:t>
            </a:r>
            <a:r>
              <a:rPr lang="en-US" sz="1400" b="1" i="1" dirty="0">
                <a:solidFill>
                  <a:schemeClr val="accent5">
                    <a:lumMod val="75000"/>
                  </a:schemeClr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 IVR</a:t>
            </a:r>
            <a:r>
              <a:rPr lang="ru-RU" sz="1400" b="1" i="1" dirty="0">
                <a:solidFill>
                  <a:schemeClr val="accent5">
                    <a:lumMod val="75000"/>
                  </a:schemeClr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.</a:t>
            </a:r>
            <a:endParaRPr lang="uk-UA" sz="1400" b="1" i="1" dirty="0">
              <a:solidFill>
                <a:schemeClr val="accent5">
                  <a:lumMod val="75000"/>
                </a:schemeClr>
              </a:solidFill>
              <a:effectLst>
                <a:outerShdw blurRad="63500" dist="38100" dir="5400000" algn="t" rotWithShape="0">
                  <a:prstClr val="black">
                    <a:alpha val="25000"/>
                  </a:prst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3480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817" y="7938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73224"/>
            <a:ext cx="8229600" cy="1051520"/>
          </a:xfrm>
        </p:spPr>
        <p:txBody>
          <a:bodyPr/>
          <a:lstStyle/>
          <a:p>
            <a:r>
              <a:rPr lang="ru-RU" sz="4000" b="1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Содержание</a:t>
            </a:r>
            <a:endParaRPr lang="uk-UA" sz="4000" b="1" dirty="0">
              <a:solidFill>
                <a:schemeClr val="accent5">
                  <a:lumMod val="75000"/>
                </a:schemeClr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857250" indent="-742950">
              <a:buFont typeface="+mj-lt"/>
              <a:buAutoNum type="arabicPeriod"/>
            </a:pPr>
            <a:r>
              <a:rPr lang="ru-RU" sz="2800" b="1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  <a:hlinkClick r:id="rId3" action="ppaction://hlinksldjump"/>
              </a:rPr>
              <a:t>Общая информация</a:t>
            </a:r>
            <a:endParaRPr lang="ru-RU" sz="2800" b="1" dirty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857250" indent="-742950">
              <a:buFont typeface="+mj-lt"/>
              <a:buAutoNum type="arabicPeriod"/>
            </a:pPr>
            <a:r>
              <a:rPr lang="ru-RU" sz="2800" b="1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  <a:hlinkClick r:id="rId4" action="ppaction://hlinksldjump"/>
              </a:rPr>
              <a:t>Технологии</a:t>
            </a:r>
            <a:endParaRPr lang="ru-RU" sz="2800" b="1" dirty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857250" indent="-742950">
              <a:buFont typeface="+mj-lt"/>
              <a:buAutoNum type="arabicPeriod"/>
            </a:pPr>
            <a:r>
              <a:rPr lang="ru-RU" sz="2800" b="1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  <a:hlinkClick r:id="rId5" action="ppaction://hlinksldjump"/>
              </a:rPr>
              <a:t>Управление персоналом </a:t>
            </a:r>
            <a:endParaRPr lang="ru-RU" sz="2800" b="1" dirty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857250" indent="-742950">
              <a:buFont typeface="+mj-lt"/>
              <a:buAutoNum type="arabicPeriod"/>
            </a:pPr>
            <a:r>
              <a:rPr lang="ru-RU" sz="2800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  <a:hlinkClick r:id="rId6" action="ppaction://hlinksldjump"/>
              </a:rPr>
              <a:t>Финансовая часть</a:t>
            </a:r>
            <a:endParaRPr lang="ru-RU" sz="2800" b="1" dirty="0" smtClean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114300" indent="0">
              <a:buNone/>
            </a:pPr>
            <a:endParaRPr lang="ru-RU" sz="3800" b="1" dirty="0" smtClean="0">
              <a:solidFill>
                <a:schemeClr val="accent5">
                  <a:lumMod val="75000"/>
                </a:schemeClr>
              </a:solidFill>
              <a:effectLst>
                <a:outerShdw blurRad="63500" dist="38100" dir="5400000" algn="t" rotWithShape="0">
                  <a:prstClr val="black">
                    <a:alpha val="25000"/>
                  </a:prst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114300" indent="0">
              <a:buNone/>
            </a:pPr>
            <a:endParaRPr lang="ru-RU" sz="3800" b="1" dirty="0">
              <a:solidFill>
                <a:schemeClr val="accent5">
                  <a:lumMod val="75000"/>
                </a:schemeClr>
              </a:solidFill>
              <a:effectLst>
                <a:outerShdw blurRad="63500" dist="38100" dir="5400000" algn="t" rotWithShape="0">
                  <a:prstClr val="black">
                    <a:alpha val="25000"/>
                  </a:prst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012874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8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8720"/>
          </a:xfrm>
        </p:spPr>
        <p:txBody>
          <a:bodyPr/>
          <a:lstStyle/>
          <a:p>
            <a:r>
              <a:rPr lang="ru-RU" sz="3200" b="1" kern="500" spc="-100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Предоставляется ли </a:t>
            </a:r>
            <a:r>
              <a:rPr lang="ru-RU" sz="3200" b="1" kern="500" spc="-100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в </a:t>
            </a:r>
            <a:r>
              <a:rPr lang="ru-RU" sz="3200" b="1" kern="500" spc="-100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АКЦ услуга:</a:t>
            </a:r>
            <a:endParaRPr lang="uk-UA" sz="3200" b="1" kern="500" spc="-100" dirty="0">
              <a:solidFill>
                <a:schemeClr val="accent5">
                  <a:lumMod val="75000"/>
                </a:schemeClr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1033" y="5157192"/>
            <a:ext cx="842493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b="1" i="1" dirty="0">
                <a:solidFill>
                  <a:schemeClr val="accent5">
                    <a:lumMod val="75000"/>
                  </a:schemeClr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Не менее 74% АКЦ предоставляют заказчикам все перечисленные виды услуг (ответы «Да» на диаграмме). Кроме того, в 2013г еще по 2 компании планируют внедрить </a:t>
            </a:r>
            <a:r>
              <a:rPr lang="en-US" sz="1400" b="1" i="1" dirty="0">
                <a:solidFill>
                  <a:schemeClr val="accent5">
                    <a:lumMod val="75000"/>
                  </a:schemeClr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Call back</a:t>
            </a:r>
            <a:r>
              <a:rPr lang="ru-RU" sz="1400" b="1" i="1" dirty="0">
                <a:solidFill>
                  <a:schemeClr val="accent5">
                    <a:lumMod val="75000"/>
                  </a:schemeClr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 и рассылки </a:t>
            </a:r>
            <a:r>
              <a:rPr lang="en-US" sz="1400" b="1" i="1" dirty="0">
                <a:solidFill>
                  <a:schemeClr val="accent5">
                    <a:lumMod val="75000"/>
                  </a:schemeClr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SMS</a:t>
            </a:r>
            <a:r>
              <a:rPr lang="ru-RU" sz="1400" b="1" i="1" dirty="0">
                <a:solidFill>
                  <a:schemeClr val="accent5">
                    <a:lumMod val="75000"/>
                  </a:schemeClr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, и еще одна – автоматический </a:t>
            </a:r>
            <a:r>
              <a:rPr lang="ru-RU" sz="1400" b="1" i="1" dirty="0" err="1">
                <a:solidFill>
                  <a:schemeClr val="accent5">
                    <a:lumMod val="75000"/>
                  </a:schemeClr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обзвон</a:t>
            </a:r>
            <a:r>
              <a:rPr lang="ru-RU" sz="1400" b="1" i="1" dirty="0">
                <a:solidFill>
                  <a:schemeClr val="accent5">
                    <a:lumMod val="75000"/>
                  </a:schemeClr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. </a:t>
            </a:r>
            <a:endParaRPr lang="uk-UA" sz="1400" b="1" i="1" dirty="0">
              <a:solidFill>
                <a:schemeClr val="accent5">
                  <a:lumMod val="75000"/>
                </a:schemeClr>
              </a:solidFill>
              <a:effectLst>
                <a:outerShdw blurRad="63500" dist="38100" dir="5400000" algn="t" rotWithShape="0">
                  <a:prstClr val="black">
                    <a:alpha val="25000"/>
                  </a:prst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" name="Диаграмм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1249088"/>
              </p:ext>
            </p:extLst>
          </p:nvPr>
        </p:nvGraphicFramePr>
        <p:xfrm>
          <a:off x="764579" y="1052736"/>
          <a:ext cx="7817844" cy="39711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547596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14" y="7938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6712"/>
          </a:xfrm>
        </p:spPr>
        <p:txBody>
          <a:bodyPr/>
          <a:lstStyle/>
          <a:p>
            <a:r>
              <a:rPr lang="ru-RU" sz="3200" b="1" kern="500" spc="-100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Наличие в АКЦ возможности:</a:t>
            </a:r>
            <a:endParaRPr lang="uk-UA" sz="3200" b="1" kern="500" spc="-100" dirty="0">
              <a:solidFill>
                <a:schemeClr val="accent5">
                  <a:lumMod val="75000"/>
                </a:schemeClr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3913" y="5301208"/>
            <a:ext cx="857294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b="1" i="1" dirty="0">
                <a:solidFill>
                  <a:schemeClr val="accent5">
                    <a:lumMod val="75000"/>
                  </a:schemeClr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Ситуация с наличием таких возможностей в украинских АКЦ даже выше, чем на предыдущем слайде – их имеют более 85% респондентов. Кроме того, две компании  задекларировали в следующем году  внедрение у себя по одной из таких функций.</a:t>
            </a:r>
            <a:endParaRPr lang="uk-UA" sz="1400" b="1" i="1" dirty="0">
              <a:solidFill>
                <a:schemeClr val="accent5">
                  <a:lumMod val="75000"/>
                </a:schemeClr>
              </a:solidFill>
              <a:effectLst>
                <a:outerShdw blurRad="63500" dist="38100" dir="5400000" algn="t" rotWithShape="0">
                  <a:prstClr val="black">
                    <a:alpha val="25000"/>
                  </a:prst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56681820"/>
              </p:ext>
            </p:extLst>
          </p:nvPr>
        </p:nvGraphicFramePr>
        <p:xfrm>
          <a:off x="611560" y="980728"/>
          <a:ext cx="8075240" cy="42500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664887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4624"/>
            <a:ext cx="9144000" cy="836712"/>
          </a:xfrm>
        </p:spPr>
        <p:txBody>
          <a:bodyPr/>
          <a:lstStyle/>
          <a:p>
            <a:r>
              <a:rPr lang="ru-RU" sz="36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</a:t>
            </a:r>
            <a:r>
              <a:rPr lang="ru-RU" sz="36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 Технологии. Выводы</a:t>
            </a:r>
            <a:endParaRPr lang="uk-UA" sz="36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 связи с тем, что основная масса небольших АКЦ при открытии имеет ограниченный объем инвестиций, их технический функционал зачастую минимален, базируется на самостоятельных разработках и расширяется, скорее всего, по мере запросов заказчиков. </a:t>
            </a:r>
          </a:p>
          <a:p>
            <a:pPr algn="just"/>
            <a:endParaRPr lang="ru-RU" sz="16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По сравнению с 2011г отмечено повышение интереса к вопросам информационной безопасности и использованию в работе </a:t>
            </a:r>
            <a:r>
              <a:rPr lang="en-US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CRM</a:t>
            </a:r>
            <a:r>
              <a:rPr lang="ru-RU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0" indent="0" algn="just">
              <a:buNone/>
            </a:pPr>
            <a:endParaRPr lang="ru-RU" sz="16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 целом заметна тенденция на повышение уровня технического оснащения, поскольку это один из базовых вопросов при проведении тендеров.</a:t>
            </a:r>
            <a:endParaRPr lang="uk-UA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7139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8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052736"/>
            <a:ext cx="7772400" cy="2505075"/>
          </a:xfrm>
        </p:spPr>
        <p:txBody>
          <a:bodyPr/>
          <a:lstStyle/>
          <a:p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3. Управление 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персоналом</a:t>
            </a:r>
            <a:endParaRPr lang="uk-UA" b="1" dirty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860032" y="4221088"/>
            <a:ext cx="32013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  <a:hlinkClick r:id="rId3" action="ppaction://hlinksldjump"/>
              </a:rPr>
              <a:t>Вернуться к содержанию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27150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8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80728"/>
          </a:xfrm>
        </p:spPr>
        <p:txBody>
          <a:bodyPr/>
          <a:lstStyle/>
          <a:p>
            <a:r>
              <a:rPr lang="uk-UA" sz="3200" b="1" kern="500" spc="-100" dirty="0" err="1">
                <a:solidFill>
                  <a:schemeClr val="accent5">
                    <a:lumMod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Методы</a:t>
            </a:r>
            <a:r>
              <a:rPr lang="uk-UA" sz="3200" b="1" kern="500" spc="-100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uk-UA" sz="3200" b="1" kern="500" spc="-100" dirty="0" err="1">
                <a:solidFill>
                  <a:schemeClr val="accent5">
                    <a:lumMod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измерения</a:t>
            </a:r>
            <a:r>
              <a:rPr lang="uk-UA" sz="3200" b="1" kern="500" spc="-100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US" sz="3200" b="1" kern="500" spc="-100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Customer Satisfaction</a:t>
            </a:r>
            <a:endParaRPr lang="uk-UA" sz="3200" b="1" kern="500" spc="-100" dirty="0">
              <a:solidFill>
                <a:schemeClr val="accent5">
                  <a:lumMod val="75000"/>
                </a:schemeClr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9218" name="Picture 2" descr="C:\Users\Ирина\Desktop\Рабочий стол\Исследования\Total market 2013\1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541" y="1268760"/>
            <a:ext cx="7887907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776748" y="5993336"/>
            <a:ext cx="35891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1400" b="1" i="1" dirty="0">
                <a:solidFill>
                  <a:schemeClr val="accent5">
                    <a:lumMod val="75000"/>
                  </a:schemeClr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*Комментарии на следующем слайде</a:t>
            </a:r>
            <a:endParaRPr lang="uk-UA" sz="1400" b="1" i="1" dirty="0">
              <a:solidFill>
                <a:schemeClr val="accent5">
                  <a:lumMod val="75000"/>
                </a:schemeClr>
              </a:solidFill>
              <a:effectLst>
                <a:outerShdw blurRad="63500" dist="38100" dir="5400000" algn="t" rotWithShape="0">
                  <a:prstClr val="black">
                    <a:alpha val="25000"/>
                  </a:prst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5145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80728"/>
          </a:xfrm>
        </p:spPr>
        <p:txBody>
          <a:bodyPr/>
          <a:lstStyle/>
          <a:p>
            <a:r>
              <a:rPr lang="ru-RU" sz="3600" b="1" kern="500" spc="-100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Комментарии</a:t>
            </a:r>
            <a:endParaRPr lang="uk-UA" sz="3600" b="1" kern="500" spc="-100" dirty="0">
              <a:solidFill>
                <a:schemeClr val="accent5">
                  <a:lumMod val="75000"/>
                </a:schemeClr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525963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uk-UA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Измерения</a:t>
            </a:r>
            <a:r>
              <a:rPr lang="uk-UA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Customer 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Satisfaction</a:t>
            </a:r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можно проводить разнообразными методами и каждый КЦ использует в своей работе как минимум 2-3. Задача исследования состояла в выяснении наиболее популярных</a:t>
            </a:r>
          </a:p>
          <a:p>
            <a:pPr marL="0" indent="0" algn="just">
              <a:buNone/>
            </a:pPr>
            <a:endParaRPr lang="ru-RU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Как показывает предыдущая диаграмма, наиболее </a:t>
            </a:r>
            <a:r>
              <a:rPr lang="ru-RU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популярным является </a:t>
            </a:r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«Запись </a:t>
            </a:r>
            <a:r>
              <a:rPr lang="ru-RU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звонков с последующим </a:t>
            </a:r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прослушиванием», что делается практически в каждом АКЦ (96%)</a:t>
            </a:r>
          </a:p>
          <a:p>
            <a:pPr algn="just"/>
            <a:endParaRPr lang="ru-RU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Уже существенно отстает от этого показателя </a:t>
            </a:r>
            <a:r>
              <a:rPr lang="ru-RU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применение </a:t>
            </a:r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автоматического </a:t>
            </a:r>
            <a:r>
              <a:rPr lang="ru-RU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обзвона</a:t>
            </a:r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клиентов </a:t>
            </a:r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по </a:t>
            </a:r>
            <a:r>
              <a:rPr lang="ru-RU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прошествии </a:t>
            </a:r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времени (56%)</a:t>
            </a:r>
          </a:p>
          <a:p>
            <a:pPr marL="0" indent="0" algn="just">
              <a:buNone/>
            </a:pPr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just"/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На последних местах по использованию оказались интерактивный опрос (7%) и 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Mystery Calling </a:t>
            </a:r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(4%). Первый – из-за малого использования чатов, второй – из-за существенной финансовой составляющей. </a:t>
            </a:r>
            <a:endParaRPr lang="uk-UA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6805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8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0728"/>
          </a:xfrm>
        </p:spPr>
        <p:txBody>
          <a:bodyPr/>
          <a:lstStyle/>
          <a:p>
            <a:r>
              <a:rPr lang="ru-RU" sz="3600" b="1" kern="500" spc="-100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Виды занятости персонала</a:t>
            </a:r>
            <a:endParaRPr lang="uk-UA" sz="3600" b="1" kern="500" spc="-100" dirty="0">
              <a:solidFill>
                <a:schemeClr val="accent5">
                  <a:lumMod val="75000"/>
                </a:schemeClr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10078892"/>
              </p:ext>
            </p:extLst>
          </p:nvPr>
        </p:nvGraphicFramePr>
        <p:xfrm>
          <a:off x="457200" y="908720"/>
          <a:ext cx="8229600" cy="4824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893466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8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6712"/>
          </a:xfrm>
        </p:spPr>
        <p:txBody>
          <a:bodyPr/>
          <a:lstStyle/>
          <a:p>
            <a:r>
              <a:rPr lang="ru-RU" sz="3600" b="1" kern="500" spc="-100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Средний процент текучести кадров</a:t>
            </a:r>
            <a:endParaRPr lang="uk-UA" sz="3600" b="1" kern="500" spc="-100" dirty="0">
              <a:solidFill>
                <a:schemeClr val="accent5">
                  <a:lumMod val="75000"/>
                </a:schemeClr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77126748"/>
              </p:ext>
            </p:extLst>
          </p:nvPr>
        </p:nvGraphicFramePr>
        <p:xfrm>
          <a:off x="457200" y="764704"/>
          <a:ext cx="8219256" cy="46613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899592" y="5498068"/>
            <a:ext cx="79208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400" b="1" i="1" dirty="0">
                <a:solidFill>
                  <a:schemeClr val="accent5">
                    <a:lumMod val="75000"/>
                  </a:schemeClr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В четверти исследуемых АКЦ (7 из 27) средний процент текучести кадров находится в промежутке от 40 до 50%, в 6 АКЦ – в промежутке от 10 до 20%. </a:t>
            </a:r>
          </a:p>
        </p:txBody>
      </p:sp>
    </p:spTree>
    <p:extLst>
      <p:ext uri="{BB962C8B-B14F-4D97-AF65-F5344CB8AC3E}">
        <p14:creationId xmlns:p14="http://schemas.microsoft.com/office/powerpoint/2010/main" val="1782388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64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0728"/>
          </a:xfrm>
        </p:spPr>
        <p:txBody>
          <a:bodyPr/>
          <a:lstStyle/>
          <a:p>
            <a:r>
              <a:rPr lang="ru-RU" sz="3600" b="1" kern="500" spc="-100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Комментарии</a:t>
            </a:r>
            <a:endParaRPr lang="uk-UA" sz="3600" b="1" kern="500" spc="-100" dirty="0">
              <a:solidFill>
                <a:schemeClr val="accent5">
                  <a:lumMod val="75000"/>
                </a:schemeClr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18077"/>
            <a:ext cx="8229600" cy="4853136"/>
          </a:xfrm>
        </p:spPr>
        <p:txBody>
          <a:bodyPr>
            <a:normAutofit/>
          </a:bodyPr>
          <a:lstStyle/>
          <a:p>
            <a:pPr algn="just"/>
            <a:r>
              <a:rPr lang="ru-RU" sz="17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Существенно изменилось распределение методов измерения </a:t>
            </a:r>
            <a:r>
              <a:rPr lang="en-US" sz="17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Customer </a:t>
            </a:r>
            <a:r>
              <a:rPr lang="en-US" sz="17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Satisfaction</a:t>
            </a:r>
            <a:r>
              <a:rPr lang="ru-RU" sz="17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: если в 2011г 80% АКЦ измеряло его путем опроса клиента оператором сразу после звонка, то в 2012г году это делает только 16% АКЦ и еще 15% делает этот при помощи </a:t>
            </a:r>
            <a:r>
              <a:rPr lang="en-US" sz="17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IVR. </a:t>
            </a:r>
            <a:r>
              <a:rPr lang="ru-RU" sz="17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Явно наметилась тенденция увеличения использования технических средств в данном вопросе и отдается предпочтение опросу не сразу после звонка, а через определенный период</a:t>
            </a:r>
          </a:p>
          <a:p>
            <a:pPr marL="0" indent="0" algn="just">
              <a:buNone/>
            </a:pPr>
            <a:endParaRPr lang="ru-RU" sz="17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17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 видах занятости численно превалируют классические варианты полной и частичной занятости, хотя операторы-надомники используются уже в 22% АКЦ (16% в 2011г), аутсорсинг в 19%, а </a:t>
            </a:r>
            <a:r>
              <a:rPr lang="ru-RU" sz="17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аутстаффинг</a:t>
            </a:r>
            <a:r>
              <a:rPr lang="ru-RU" sz="17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– в 11% АКЦ, заполнивших анкету (соответственно 6 и 10% в 2011г)</a:t>
            </a:r>
          </a:p>
          <a:p>
            <a:pPr marL="0" indent="0" algn="just">
              <a:buNone/>
            </a:pPr>
            <a:endParaRPr lang="ru-RU" sz="17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17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 основной массе исследуемых АКЦ процент текучести составляет менее 50% в год, при этом средний коэффициент по рынку возрос с 22 до 27%, что соответствует общемировой тенденции (повышение до 30%)</a:t>
            </a:r>
            <a:endParaRPr lang="uk-UA" sz="17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28073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8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116632"/>
            <a:ext cx="9140957" cy="648072"/>
          </a:xfrm>
        </p:spPr>
        <p:txBody>
          <a:bodyPr/>
          <a:lstStyle/>
          <a:p>
            <a:pPr>
              <a:lnSpc>
                <a:spcPts val="5800"/>
              </a:lnSpc>
            </a:pPr>
            <a:r>
              <a:rPr lang="ru-RU" sz="3200" b="1" kern="0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Ожидания по базовым заработным </a:t>
            </a:r>
            <a:r>
              <a:rPr lang="ru-RU" sz="3200" b="1" kern="0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платам</a:t>
            </a:r>
            <a:endParaRPr lang="uk-UA" sz="3200" b="1" kern="0" dirty="0">
              <a:solidFill>
                <a:schemeClr val="accent5">
                  <a:lumMod val="75000"/>
                </a:schemeClr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graphicFrame>
        <p:nvGraphicFramePr>
          <p:cNvPr id="7" name="Рисунок 6"/>
          <p:cNvGraphicFramePr>
            <a:graphicFrameLocks noGrp="1"/>
          </p:cNvGraphicFramePr>
          <p:nvPr>
            <p:ph type="pic" idx="1"/>
            <p:extLst>
              <p:ext uri="{D42A27DB-BD31-4B8C-83A1-F6EECF244321}">
                <p14:modId xmlns:p14="http://schemas.microsoft.com/office/powerpoint/2010/main" val="708148535"/>
              </p:ext>
            </p:extLst>
          </p:nvPr>
        </p:nvGraphicFramePr>
        <p:xfrm>
          <a:off x="1727684" y="908724"/>
          <a:ext cx="5688632" cy="331236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761963"/>
                <a:gridCol w="1926669"/>
              </a:tblGrid>
              <a:tr h="301124">
                <a:tc>
                  <a:txBody>
                    <a:bodyPr/>
                    <a:lstStyle/>
                    <a:p>
                      <a:pPr algn="ctr" fontAlgn="b"/>
                      <a:r>
                        <a:rPr lang="uk-UA" sz="1600" b="1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 Город</a:t>
                      </a:r>
                      <a:endParaRPr lang="uk-UA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b">
                    <a:gradFill>
                      <a:gsLst>
                        <a:gs pos="0">
                          <a:srgbClr val="FFC000"/>
                        </a:gs>
                        <a:gs pos="3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600" b="1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База (грн.)</a:t>
                      </a:r>
                      <a:endParaRPr lang="uk-UA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b">
                    <a:gradFill>
                      <a:gsLst>
                        <a:gs pos="0">
                          <a:srgbClr val="FFC000"/>
                        </a:gs>
                        <a:gs pos="3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301124">
                <a:tc>
                  <a:txBody>
                    <a:bodyPr/>
                    <a:lstStyle/>
                    <a:p>
                      <a:pPr algn="ctr" fontAlgn="b"/>
                      <a:r>
                        <a:rPr lang="uk-UA" sz="1600" u="none" strike="noStrike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Винница</a:t>
                      </a:r>
                      <a:endParaRPr lang="uk-UA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b">
                    <a:gradFill>
                      <a:gsLst>
                        <a:gs pos="0">
                          <a:srgbClr val="FFC000"/>
                        </a:gs>
                        <a:gs pos="3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6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1500</a:t>
                      </a:r>
                      <a:endParaRPr lang="uk-UA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b">
                    <a:gradFill>
                      <a:gsLst>
                        <a:gs pos="0">
                          <a:srgbClr val="FFC000"/>
                        </a:gs>
                        <a:gs pos="3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301124">
                <a:tc>
                  <a:txBody>
                    <a:bodyPr/>
                    <a:lstStyle/>
                    <a:p>
                      <a:pPr algn="ctr" fontAlgn="b"/>
                      <a:r>
                        <a:rPr lang="uk-UA" sz="16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Николаев</a:t>
                      </a:r>
                      <a:endParaRPr lang="uk-UA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b">
                    <a:gradFill>
                      <a:gsLst>
                        <a:gs pos="0">
                          <a:srgbClr val="FFC000"/>
                        </a:gs>
                        <a:gs pos="3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1500</a:t>
                      </a:r>
                      <a:endParaRPr lang="uk-UA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b">
                    <a:gradFill>
                      <a:gsLst>
                        <a:gs pos="0">
                          <a:srgbClr val="FFC000"/>
                        </a:gs>
                        <a:gs pos="3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301124">
                <a:tc>
                  <a:txBody>
                    <a:bodyPr/>
                    <a:lstStyle/>
                    <a:p>
                      <a:pPr algn="ctr" fontAlgn="b"/>
                      <a:r>
                        <a:rPr lang="uk-UA" sz="16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Черкассы</a:t>
                      </a:r>
                      <a:endParaRPr lang="uk-UA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b">
                    <a:gradFill>
                      <a:gsLst>
                        <a:gs pos="0">
                          <a:srgbClr val="FFC000"/>
                        </a:gs>
                        <a:gs pos="3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1600</a:t>
                      </a:r>
                      <a:endParaRPr lang="uk-UA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b">
                    <a:gradFill>
                      <a:gsLst>
                        <a:gs pos="0">
                          <a:srgbClr val="FFC000"/>
                        </a:gs>
                        <a:gs pos="3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301124">
                <a:tc>
                  <a:txBody>
                    <a:bodyPr/>
                    <a:lstStyle/>
                    <a:p>
                      <a:pPr algn="ctr" fontAlgn="b"/>
                      <a:r>
                        <a:rPr lang="uk-UA" sz="16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Кировоград</a:t>
                      </a:r>
                      <a:r>
                        <a:rPr lang="uk-UA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uk-UA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b">
                    <a:gradFill>
                      <a:gsLst>
                        <a:gs pos="0">
                          <a:srgbClr val="FFC000"/>
                        </a:gs>
                        <a:gs pos="3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1700</a:t>
                      </a:r>
                      <a:endParaRPr lang="uk-UA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b">
                    <a:gradFill>
                      <a:gsLst>
                        <a:gs pos="0">
                          <a:srgbClr val="FFC000"/>
                        </a:gs>
                        <a:gs pos="3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301124">
                <a:tc>
                  <a:txBody>
                    <a:bodyPr/>
                    <a:lstStyle/>
                    <a:p>
                      <a:pPr algn="ctr" fontAlgn="b"/>
                      <a:r>
                        <a:rPr lang="uk-UA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Львов</a:t>
                      </a:r>
                      <a:endParaRPr lang="uk-UA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b">
                    <a:gradFill>
                      <a:gsLst>
                        <a:gs pos="0">
                          <a:srgbClr val="FFC000"/>
                        </a:gs>
                        <a:gs pos="3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1800</a:t>
                      </a:r>
                      <a:endParaRPr lang="uk-UA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b">
                    <a:gradFill>
                      <a:gsLst>
                        <a:gs pos="0">
                          <a:srgbClr val="FFC000"/>
                        </a:gs>
                        <a:gs pos="3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301124">
                <a:tc>
                  <a:txBody>
                    <a:bodyPr/>
                    <a:lstStyle/>
                    <a:p>
                      <a:pPr algn="ctr" fontAlgn="b"/>
                      <a:r>
                        <a:rPr lang="uk-UA" sz="16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Запорожье</a:t>
                      </a:r>
                      <a:endParaRPr lang="uk-UA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b">
                    <a:gradFill>
                      <a:gsLst>
                        <a:gs pos="0">
                          <a:srgbClr val="FFC000"/>
                        </a:gs>
                        <a:gs pos="3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2000</a:t>
                      </a:r>
                      <a:endParaRPr lang="uk-UA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b">
                    <a:gradFill>
                      <a:gsLst>
                        <a:gs pos="0">
                          <a:srgbClr val="FFC000"/>
                        </a:gs>
                        <a:gs pos="3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301124">
                <a:tc>
                  <a:txBody>
                    <a:bodyPr/>
                    <a:lstStyle/>
                    <a:p>
                      <a:pPr algn="ctr" fontAlgn="b"/>
                      <a:r>
                        <a:rPr lang="uk-UA" sz="16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Харьков</a:t>
                      </a:r>
                      <a:endParaRPr lang="uk-UA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b">
                    <a:gradFill>
                      <a:gsLst>
                        <a:gs pos="0">
                          <a:srgbClr val="FFC000"/>
                        </a:gs>
                        <a:gs pos="3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2000</a:t>
                      </a:r>
                      <a:endParaRPr lang="uk-UA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b">
                    <a:gradFill>
                      <a:gsLst>
                        <a:gs pos="0">
                          <a:srgbClr val="FFC000"/>
                        </a:gs>
                        <a:gs pos="3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301124">
                <a:tc>
                  <a:txBody>
                    <a:bodyPr/>
                    <a:lstStyle/>
                    <a:p>
                      <a:pPr algn="ctr" fontAlgn="b"/>
                      <a:r>
                        <a:rPr lang="uk-UA" sz="16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Одесса</a:t>
                      </a:r>
                      <a:endParaRPr lang="uk-UA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b">
                    <a:gradFill>
                      <a:gsLst>
                        <a:gs pos="0">
                          <a:srgbClr val="FFC000"/>
                        </a:gs>
                        <a:gs pos="3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2200</a:t>
                      </a:r>
                      <a:endParaRPr lang="uk-UA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b">
                    <a:gradFill>
                      <a:gsLst>
                        <a:gs pos="0">
                          <a:srgbClr val="FFC000"/>
                        </a:gs>
                        <a:gs pos="3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301124">
                <a:tc>
                  <a:txBody>
                    <a:bodyPr/>
                    <a:lstStyle/>
                    <a:p>
                      <a:pPr algn="ctr" fontAlgn="b"/>
                      <a:r>
                        <a:rPr lang="uk-UA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Полтава</a:t>
                      </a:r>
                      <a:endParaRPr lang="uk-UA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b">
                    <a:gradFill>
                      <a:gsLst>
                        <a:gs pos="0">
                          <a:srgbClr val="FFC000"/>
                        </a:gs>
                        <a:gs pos="3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2500</a:t>
                      </a:r>
                      <a:endParaRPr lang="uk-UA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b">
                    <a:gradFill>
                      <a:gsLst>
                        <a:gs pos="0">
                          <a:srgbClr val="FFC000"/>
                        </a:gs>
                        <a:gs pos="3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301124">
                <a:tc>
                  <a:txBody>
                    <a:bodyPr/>
                    <a:lstStyle/>
                    <a:p>
                      <a:pPr algn="ctr" fontAlgn="b"/>
                      <a:r>
                        <a:rPr lang="uk-UA" sz="16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Киев</a:t>
                      </a:r>
                      <a:endParaRPr lang="uk-UA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b">
                    <a:gradFill>
                      <a:gsLst>
                        <a:gs pos="0">
                          <a:srgbClr val="FFC000"/>
                        </a:gs>
                        <a:gs pos="3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2500</a:t>
                      </a:r>
                      <a:endParaRPr lang="uk-UA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b">
                    <a:gradFill>
                      <a:gsLst>
                        <a:gs pos="0">
                          <a:srgbClr val="FFC000"/>
                        </a:gs>
                        <a:gs pos="3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</a:tbl>
          </a:graphicData>
        </a:graphic>
      </p:graphicFrame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899592" y="4509120"/>
            <a:ext cx="7776864" cy="792088"/>
          </a:xfrm>
        </p:spPr>
        <p:txBody>
          <a:bodyPr>
            <a:noAutofit/>
          </a:bodyPr>
          <a:lstStyle/>
          <a:p>
            <a:pPr algn="r"/>
            <a:r>
              <a:rPr lang="ru-RU" sz="1400" b="1" i="1" dirty="0">
                <a:solidFill>
                  <a:schemeClr val="accent5">
                    <a:lumMod val="75000"/>
                  </a:schemeClr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Практически во всех городах в 2012г отмечен рост как минимум базовой части заработной платы операторов и в 2013г он продолжает расти. Необходимо учитывать, что в АКЦ переменная часть з/п может быть существенно выше, чем в корпоративных КЦ.</a:t>
            </a:r>
            <a:endParaRPr lang="uk-UA" sz="1400" b="1" i="1" dirty="0">
              <a:solidFill>
                <a:schemeClr val="accent5">
                  <a:lumMod val="75000"/>
                </a:schemeClr>
              </a:solidFill>
              <a:effectLst>
                <a:outerShdw blurRad="63500" dist="38100" dir="5400000" algn="t" rotWithShape="0">
                  <a:prstClr val="black">
                    <a:alpha val="25000"/>
                  </a:prst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43608" y="5589240"/>
            <a:ext cx="70567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* </a:t>
            </a:r>
            <a:r>
              <a:rPr lang="ru-RU" sz="1200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Данные </a:t>
            </a:r>
            <a:r>
              <a:rPr lang="ru-RU" sz="1200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взяты</a:t>
            </a:r>
            <a:r>
              <a:rPr lang="ru-RU" sz="1200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с источников по поиску работы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en-US" sz="1200" dirty="0" smtClean="0">
                <a:latin typeface="Arial" pitchFamily="34" charset="0"/>
                <a:cs typeface="Arial" pitchFamily="34" charset="0"/>
                <a:hlinkClick r:id="rId3"/>
              </a:rPr>
              <a:t>www.superJob</a:t>
            </a:r>
            <a:r>
              <a:rPr lang="ru-RU" sz="1200" dirty="0">
                <a:latin typeface="Arial" pitchFamily="34" charset="0"/>
                <a:cs typeface="Arial" pitchFamily="34" charset="0"/>
                <a:hlinkClick r:id="rId3"/>
              </a:rPr>
              <a:t>.</a:t>
            </a:r>
            <a:r>
              <a:rPr lang="en-US" sz="1200" dirty="0" err="1" smtClean="0">
                <a:latin typeface="Arial" pitchFamily="34" charset="0"/>
                <a:cs typeface="Arial" pitchFamily="34" charset="0"/>
                <a:hlinkClick r:id="rId3"/>
              </a:rPr>
              <a:t>ua</a:t>
            </a:r>
            <a:r>
              <a:rPr lang="en-US" sz="1200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,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smtClean="0">
                <a:latin typeface="Arial" pitchFamily="34" charset="0"/>
                <a:cs typeface="Arial" pitchFamily="34" charset="0"/>
                <a:hlinkClick r:id="rId4"/>
              </a:rPr>
              <a:t>www.work</a:t>
            </a:r>
            <a:r>
              <a:rPr lang="ru-RU" sz="1200" dirty="0">
                <a:latin typeface="Arial" pitchFamily="34" charset="0"/>
                <a:cs typeface="Arial" pitchFamily="34" charset="0"/>
                <a:hlinkClick r:id="rId4"/>
              </a:rPr>
              <a:t>.</a:t>
            </a:r>
            <a:r>
              <a:rPr lang="en-US" sz="1200" dirty="0" err="1" smtClean="0">
                <a:latin typeface="Arial" pitchFamily="34" charset="0"/>
                <a:cs typeface="Arial" pitchFamily="34" charset="0"/>
                <a:hlinkClick r:id="rId4"/>
              </a:rPr>
              <a:t>ua</a:t>
            </a:r>
            <a:endParaRPr lang="en-US" sz="1200" dirty="0" smtClean="0">
              <a:latin typeface="Arial" pitchFamily="34" charset="0"/>
              <a:cs typeface="Arial" pitchFamily="34" charset="0"/>
            </a:endParaRPr>
          </a:p>
          <a:p>
            <a:endParaRPr lang="ru-RU" sz="1200" dirty="0"/>
          </a:p>
          <a:p>
            <a:endParaRPr lang="ru-RU" sz="1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7691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92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08720"/>
            <a:ext cx="7772400" cy="3600400"/>
          </a:xfrm>
        </p:spPr>
        <p:txBody>
          <a:bodyPr/>
          <a:lstStyle/>
          <a:p>
            <a:r>
              <a:rPr lang="en-US" sz="44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n-ea"/>
                <a:cs typeface="Arial" pitchFamily="34" charset="0"/>
              </a:rPr>
              <a:t>1</a:t>
            </a:r>
            <a:r>
              <a:rPr lang="ru-RU" sz="44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n-ea"/>
                <a:cs typeface="Arial" pitchFamily="34" charset="0"/>
              </a:rPr>
              <a:t>. Общая информация</a:t>
            </a:r>
            <a:br>
              <a:rPr lang="ru-RU" sz="44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n-ea"/>
                <a:cs typeface="Arial" pitchFamily="34" charset="0"/>
              </a:rPr>
            </a:br>
            <a:r>
              <a:rPr lang="en-US" sz="44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n-ea"/>
                <a:cs typeface="Arial" pitchFamily="34" charset="0"/>
              </a:rPr>
              <a:t/>
            </a:r>
            <a:br>
              <a:rPr lang="en-US" sz="44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n-ea"/>
                <a:cs typeface="Arial" pitchFamily="34" charset="0"/>
              </a:rPr>
            </a:br>
            <a:r>
              <a:rPr lang="ru-RU" sz="44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n-ea"/>
                <a:cs typeface="Arial" pitchFamily="34" charset="0"/>
              </a:rPr>
              <a:t>				</a:t>
            </a:r>
            <a:r>
              <a:rPr lang="ru-RU" sz="2000" b="1" i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n-ea"/>
                <a:cs typeface="Arial" pitchFamily="34" charset="0"/>
                <a:hlinkClick r:id="rId3" action="ppaction://hlinksldjump"/>
              </a:rPr>
              <a:t>Вернуться к содержанию</a:t>
            </a:r>
            <a:endParaRPr lang="uk-UA" sz="2000" b="1" i="1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469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1927"/>
            <a:ext cx="9144000" cy="979512"/>
          </a:xfrm>
        </p:spPr>
        <p:txBody>
          <a:bodyPr/>
          <a:lstStyle/>
          <a:p>
            <a:r>
              <a:rPr lang="ru-RU" sz="36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3. Управление персоналом.</a:t>
            </a:r>
            <a:r>
              <a:rPr lang="en-US" sz="36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36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Выводы</a:t>
            </a:r>
            <a:endParaRPr lang="uk-UA" sz="36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525963"/>
          </a:xfrm>
        </p:spPr>
        <p:txBody>
          <a:bodyPr>
            <a:normAutofit/>
          </a:bodyPr>
          <a:lstStyle/>
          <a:p>
            <a:pPr algn="just"/>
            <a:r>
              <a:rPr lang="ru-RU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 связи со сложившейся экономической и демографической ситуацией в Украине наблюдается, с одной стороны, увеличение средней текучести операторов, с другой – сложности с набором грамотного квалифицированного персонала</a:t>
            </a:r>
          </a:p>
          <a:p>
            <a:pPr algn="just"/>
            <a:endParaRPr lang="ru-RU" sz="16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Данные проблемы, с одной стороны, влекут за собой повышение уровня заработной платы, с другой – увеличение количества времени и средств на обучение нового персонала</a:t>
            </a:r>
          </a:p>
          <a:p>
            <a:pPr algn="just"/>
            <a:endParaRPr lang="ru-RU" sz="16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 конечном итоге все эти процессы приводят к удорожанию услуг </a:t>
            </a:r>
            <a:r>
              <a:rPr lang="ru-RU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аутсорсинговых</a:t>
            </a:r>
            <a:r>
              <a:rPr lang="ru-RU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КЦ, если заказчика интересует качественная и долгосрочная работа</a:t>
            </a:r>
          </a:p>
          <a:p>
            <a:pPr marL="0" indent="0" algn="just">
              <a:buNone/>
            </a:pPr>
            <a:endParaRPr lang="uk-UA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5422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8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454920"/>
            <a:ext cx="7772400" cy="951731"/>
          </a:xfrm>
        </p:spPr>
        <p:txBody>
          <a:bodyPr/>
          <a:lstStyle/>
          <a:p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4. Финансовая часть</a:t>
            </a:r>
            <a:endParaRPr lang="uk-UA" b="1" dirty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932040" y="4324454"/>
            <a:ext cx="32013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  <a:hlinkClick r:id="rId3" action="ppaction://hlinksldjump"/>
              </a:rPr>
              <a:t>Вернуться к содержанию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90345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8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2838"/>
            <a:ext cx="9144000" cy="793874"/>
          </a:xfrm>
        </p:spPr>
        <p:txBody>
          <a:bodyPr/>
          <a:lstStyle/>
          <a:p>
            <a:r>
              <a:rPr lang="ru-RU" sz="2800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Исходные данные расчета годового оборота</a:t>
            </a:r>
            <a:endParaRPr lang="uk-UA" sz="2800" b="1" dirty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3528" y="1052736"/>
            <a:ext cx="8568952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>
                <a:latin typeface="Arial" pitchFamily="34" charset="0"/>
                <a:cs typeface="Arial" pitchFamily="34" charset="0"/>
              </a:rPr>
              <a:t>Так как за последние два года взят курс на тщательное исследование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мультисервисных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АКЦ, объем рынка также представлен не по всем контактным центрам, а именно по представителям данного направления (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мультисервис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) как наиболее популярного и развивающегося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endParaRPr lang="ru-RU" sz="16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1600" dirty="0">
                <a:latin typeface="Arial" pitchFamily="34" charset="0"/>
                <a:cs typeface="Arial" pitchFamily="34" charset="0"/>
              </a:rPr>
              <a:t>Как показывает практика, график работы у всех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мультисервисных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АКЦ – 24 ч 7 дней в неделю. В связи с этим, формула расчета объема рынка немного упростилась в сравнении с прошлым годом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endParaRPr lang="ru-RU" sz="1600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1600" b="1" dirty="0" err="1">
                <a:latin typeface="Arial" pitchFamily="34" charset="0"/>
                <a:cs typeface="Arial" pitchFamily="34" charset="0"/>
              </a:rPr>
              <a:t>Vms</a:t>
            </a:r>
            <a:r>
              <a:rPr lang="en-US" sz="16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>
                <a:latin typeface="Arial" pitchFamily="34" charset="0"/>
                <a:cs typeface="Arial" pitchFamily="34" charset="0"/>
              </a:rPr>
              <a:t>= (КК*40 + КР*30)*168*12*1,35*К*P/8,10, 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где</a:t>
            </a:r>
          </a:p>
          <a:p>
            <a:endParaRPr lang="ru-RU" sz="1600" dirty="0">
              <a:latin typeface="Arial" pitchFamily="34" charset="0"/>
              <a:cs typeface="Arial" pitchFamily="34" charset="0"/>
            </a:endParaRPr>
          </a:p>
          <a:p>
            <a:pPr lvl="0" algn="just"/>
            <a:r>
              <a:rPr lang="ru-RU" sz="1600" b="1" dirty="0">
                <a:latin typeface="Arial" pitchFamily="34" charset="0"/>
                <a:cs typeface="Arial" pitchFamily="34" charset="0"/>
              </a:rPr>
              <a:t>КК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- среднее количество рабочих мест в Киеве</a:t>
            </a:r>
          </a:p>
          <a:p>
            <a:pPr lvl="0" algn="just"/>
            <a:r>
              <a:rPr lang="ru-RU" sz="1600" b="1" dirty="0">
                <a:latin typeface="Arial" pitchFamily="34" charset="0"/>
                <a:cs typeface="Arial" pitchFamily="34" charset="0"/>
              </a:rPr>
              <a:t>КР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- среднее количество рабочих мест в регионе</a:t>
            </a:r>
          </a:p>
          <a:p>
            <a:pPr lvl="0" algn="just"/>
            <a:r>
              <a:rPr lang="ru-RU" sz="1600" b="1" dirty="0">
                <a:latin typeface="Arial" pitchFamily="34" charset="0"/>
                <a:cs typeface="Arial" pitchFamily="34" charset="0"/>
              </a:rPr>
              <a:t>40грн/час и 30 </a:t>
            </a:r>
            <a:r>
              <a:rPr lang="ru-RU" sz="1600" b="1" dirty="0" err="1">
                <a:latin typeface="Arial" pitchFamily="34" charset="0"/>
                <a:cs typeface="Arial" pitchFamily="34" charset="0"/>
              </a:rPr>
              <a:t>грн</a:t>
            </a:r>
            <a:r>
              <a:rPr lang="ru-RU" sz="1600" b="1" dirty="0">
                <a:latin typeface="Arial" pitchFamily="34" charset="0"/>
                <a:cs typeface="Arial" pitchFamily="34" charset="0"/>
              </a:rPr>
              <a:t>/час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– средняя рыночная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стоимость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человеко-часа</a:t>
            </a:r>
          </a:p>
          <a:p>
            <a:pPr lvl="0" algn="just"/>
            <a:r>
              <a:rPr lang="ru-RU" sz="1600" b="1" dirty="0">
                <a:latin typeface="Arial" pitchFamily="34" charset="0"/>
                <a:cs typeface="Arial" pitchFamily="34" charset="0"/>
              </a:rPr>
              <a:t>168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– среднее количество рабочих часов в месяц</a:t>
            </a:r>
          </a:p>
          <a:p>
            <a:pPr lvl="0" algn="just"/>
            <a:r>
              <a:rPr lang="ru-RU" sz="1600" b="1" dirty="0">
                <a:latin typeface="Arial" pitchFamily="34" charset="0"/>
                <a:cs typeface="Arial" pitchFamily="34" charset="0"/>
              </a:rPr>
              <a:t>12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– количество месяцев в году</a:t>
            </a:r>
          </a:p>
          <a:p>
            <a:pPr lvl="0" algn="just"/>
            <a:r>
              <a:rPr lang="ru-RU" sz="1600" b="1" dirty="0">
                <a:latin typeface="Arial" pitchFamily="34" charset="0"/>
                <a:cs typeface="Arial" pitchFamily="34" charset="0"/>
              </a:rPr>
              <a:t>1,35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- средний коэффициент использования рабочего места (соотношение количества операторов к количеству рабочих мест)</a:t>
            </a:r>
          </a:p>
          <a:p>
            <a:pPr lvl="0" algn="just"/>
            <a:r>
              <a:rPr lang="ru-RU" sz="1600" b="1" dirty="0">
                <a:latin typeface="Arial" pitchFamily="34" charset="0"/>
                <a:cs typeface="Arial" pitchFamily="34" charset="0"/>
              </a:rPr>
              <a:t>К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– средний коэффициент загрузки рабочих мест</a:t>
            </a:r>
          </a:p>
          <a:p>
            <a:pPr lvl="0" algn="just"/>
            <a:r>
              <a:rPr lang="ru-RU" sz="1600" b="1" dirty="0">
                <a:latin typeface="Arial" pitchFamily="34" charset="0"/>
                <a:cs typeface="Arial" pitchFamily="34" charset="0"/>
              </a:rPr>
              <a:t>P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- процент украинских заказов в годовом обороте</a:t>
            </a:r>
          </a:p>
          <a:p>
            <a:pPr lvl="0" algn="just"/>
            <a:r>
              <a:rPr lang="ru-RU" sz="1600" b="1" dirty="0">
                <a:latin typeface="Arial" pitchFamily="34" charset="0"/>
                <a:cs typeface="Arial" pitchFamily="34" charset="0"/>
              </a:rPr>
              <a:t>8,10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– курс доллара США к гривне</a:t>
            </a:r>
          </a:p>
          <a:p>
            <a:r>
              <a:rPr lang="ru-RU" sz="1600" dirty="0">
                <a:latin typeface="Arial" pitchFamily="34" charset="0"/>
                <a:cs typeface="Arial" pitchFamily="34" charset="0"/>
              </a:rPr>
              <a:t> </a:t>
            </a:r>
          </a:p>
          <a:p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816160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544616"/>
          </a:xfrm>
        </p:spPr>
        <p:txBody>
          <a:bodyPr>
            <a:normAutofit fontScale="32500" lnSpcReduction="20000"/>
          </a:bodyPr>
          <a:lstStyle/>
          <a:p>
            <a:pPr marL="171450" lvl="0" indent="-171450" algn="just"/>
            <a:r>
              <a:rPr lang="ru-RU" sz="43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Количество рабочих мест берется как среднее между показателями 2011 и 2012гг., чтобы учесть тенденцию развития АКЦ в течении 2012 года </a:t>
            </a:r>
          </a:p>
          <a:p>
            <a:pPr marL="171450" lvl="0" indent="-171450" algn="just"/>
            <a:r>
              <a:rPr lang="ru-RU" sz="43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Для крупных АКЦ (лидеров рынка) средняя рыночная доходность человеко-часа берется 40 </a:t>
            </a:r>
            <a:r>
              <a:rPr lang="ru-RU" sz="43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грн</a:t>
            </a:r>
            <a:r>
              <a:rPr lang="ru-RU" sz="43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/час, не делая разбивку на Киев и регионы, если изначально АКЦ – выходец из Киева</a:t>
            </a:r>
          </a:p>
          <a:p>
            <a:pPr marL="171450" lvl="0" indent="-171450" algn="just"/>
            <a:r>
              <a:rPr lang="ru-RU" sz="43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Компании, которые работают исключительно на иностранных заказчиков, в расчете объема не учитываются (по ним объем рынка считается отдельно</a:t>
            </a:r>
            <a:r>
              <a:rPr lang="ru-RU" sz="43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pPr marL="171450" indent="-171450" algn="just"/>
            <a:r>
              <a:rPr lang="ru-RU" sz="43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При расчете оборотов зарубежных АКЦ средняя рыночная доходность человеко-часа учитывалась в размере 53 </a:t>
            </a:r>
            <a:r>
              <a:rPr lang="ru-RU" sz="43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грн</a:t>
            </a:r>
            <a:r>
              <a:rPr lang="ru-RU" sz="43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/ч</a:t>
            </a:r>
            <a:r>
              <a:rPr lang="ru-RU" sz="43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43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r>
              <a:rPr lang="ru-RU" sz="43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 </a:t>
            </a:r>
          </a:p>
          <a:p>
            <a:pPr marL="0" indent="0" algn="just">
              <a:buNone/>
            </a:pPr>
            <a:r>
              <a:rPr lang="ru-RU" sz="43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 результате, учитывая данные прошлогоднего исследования (</a:t>
            </a:r>
            <a:r>
              <a:rPr lang="ru-RU" sz="43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Vms</a:t>
            </a:r>
            <a:r>
              <a:rPr lang="ru-RU" sz="43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≈ 11 млн.$), можно сказать, что объем украинского рынка </a:t>
            </a:r>
            <a:r>
              <a:rPr lang="ru-RU" sz="43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мультисервисных</a:t>
            </a:r>
            <a:r>
              <a:rPr lang="ru-RU" sz="43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АКЦ </a:t>
            </a:r>
            <a:r>
              <a:rPr lang="ru-RU" sz="43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(исключительно украинские заказы) </a:t>
            </a:r>
            <a:r>
              <a:rPr lang="ru-RU" sz="43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 денежном эквиваленте на протяжении 2012г вырос в 3 раза и, по данным исследователей, составил примерно </a:t>
            </a:r>
            <a:r>
              <a:rPr lang="ru-RU" sz="43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35 млн у. е.</a:t>
            </a:r>
            <a:r>
              <a:rPr lang="ru-RU" sz="43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Если же говорить не только об обороте от заказов из Украины, а об общем обороте компаний, который составляют и украинские заказы, и заработок от зарубежных проектов, то цифра вырастет примерно на 10 млн у.е. и составит </a:t>
            </a:r>
            <a:r>
              <a:rPr lang="ru-RU" sz="43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45 млн у.е. </a:t>
            </a:r>
            <a:endParaRPr lang="ru-RU" sz="43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r>
              <a:rPr lang="ru-RU" sz="43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Отдельная категория АКЦ – работают на территории Украины, но исключительно для зарубежных заказчиков. Их суммарный оборот примерно </a:t>
            </a:r>
            <a:r>
              <a:rPr lang="ru-RU" sz="43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20 млн у.е</a:t>
            </a:r>
            <a:r>
              <a:rPr lang="ru-RU" sz="43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0" indent="0" algn="just">
              <a:buNone/>
            </a:pPr>
            <a:r>
              <a:rPr lang="ru-RU" sz="43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Т.е. за 2012 год на территории Украины был сгенерирован оборот в 65 млн. у.е.</a:t>
            </a:r>
          </a:p>
          <a:p>
            <a:pPr marL="0" indent="0" algn="just">
              <a:buNone/>
            </a:pPr>
            <a:endParaRPr lang="ru-RU" sz="43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r>
              <a:rPr lang="ru-RU" sz="43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 </a:t>
            </a:r>
            <a:r>
              <a:rPr lang="ru-RU" sz="43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представленных цифрах есть </a:t>
            </a:r>
            <a:r>
              <a:rPr lang="ru-RU" sz="43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определенные </a:t>
            </a:r>
            <a:r>
              <a:rPr lang="ru-RU" sz="43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погрешности, так как далеко не все АКЦ предоставляют свои данные и приходится использовать другие источники для получения необходимой информации</a:t>
            </a:r>
            <a:r>
              <a:rPr lang="ru-RU" sz="43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ru-RU" sz="4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Кроме того, с каждым </a:t>
            </a:r>
            <a:r>
              <a:rPr lang="ru-RU" sz="4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новым исследованием могут быть выявлены дополнительные факторы, влияющие на </a:t>
            </a:r>
            <a:r>
              <a:rPr lang="ru-RU" sz="4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конечный </a:t>
            </a:r>
            <a:r>
              <a:rPr lang="ru-RU" sz="4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результат.</a:t>
            </a:r>
          </a:p>
          <a:p>
            <a:pPr marL="0" indent="0" algn="just">
              <a:buNone/>
            </a:pPr>
            <a:r>
              <a:rPr lang="ru-RU" sz="4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Абсолютно </a:t>
            </a:r>
            <a:r>
              <a:rPr lang="ru-RU" sz="4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объективным исследование станет только тогда, когда каждая компания предоставит </a:t>
            </a:r>
            <a:r>
              <a:rPr lang="ru-RU" sz="4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полную </a:t>
            </a:r>
            <a:r>
              <a:rPr lang="ru-RU" sz="4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информацию </a:t>
            </a:r>
            <a:r>
              <a:rPr lang="ru-RU" sz="4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 себе, ответив на все вопросы анкеты. </a:t>
            </a:r>
            <a:r>
              <a:rPr lang="ru-RU" sz="43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 ситуации, когда </a:t>
            </a:r>
            <a:r>
              <a:rPr lang="ru-RU" sz="43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результаты получаются </a:t>
            </a:r>
            <a:r>
              <a:rPr lang="ru-RU" sz="43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исключительно методом </a:t>
            </a:r>
            <a:r>
              <a:rPr lang="ru-RU" sz="43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математических расчетов, используются имеющиеся усредненные данные и это влечет за собой наличие определенной погрешности.</a:t>
            </a:r>
            <a:endParaRPr lang="ru-RU" sz="43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r>
              <a:rPr lang="ru-RU" sz="4900" dirty="0">
                <a:solidFill>
                  <a:schemeClr val="tx1"/>
                </a:solidFill>
              </a:rPr>
              <a:t> </a:t>
            </a:r>
          </a:p>
          <a:p>
            <a:endParaRPr lang="uk-UA" dirty="0"/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793874"/>
          </a:xfrm>
        </p:spPr>
        <p:txBody>
          <a:bodyPr/>
          <a:lstStyle/>
          <a:p>
            <a:r>
              <a:rPr lang="ru-RU" sz="2800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Исходные данные расчета годового оборота</a:t>
            </a:r>
            <a:endParaRPr lang="uk-UA" sz="2800" b="1" dirty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5580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8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28997"/>
            <a:ext cx="7772400" cy="951731"/>
          </a:xfrm>
        </p:spPr>
        <p:txBody>
          <a:bodyPr/>
          <a:lstStyle/>
          <a:p>
            <a:r>
              <a:rPr lang="ru-RU" sz="3600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Доли лидеров рынка по обороту </a:t>
            </a:r>
            <a:br>
              <a:rPr lang="ru-RU" sz="3600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(по украинским проектам)</a:t>
            </a:r>
            <a:endParaRPr lang="uk-UA" sz="2000" b="1" dirty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618333684"/>
              </p:ext>
            </p:extLst>
          </p:nvPr>
        </p:nvGraphicFramePr>
        <p:xfrm>
          <a:off x="672753" y="908720"/>
          <a:ext cx="7715671" cy="34563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72753" y="4492277"/>
            <a:ext cx="820891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b="1" i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Лидерами </a:t>
            </a:r>
            <a:r>
              <a:rPr lang="ru-RU" sz="1400" b="1" i="1" dirty="0">
                <a:solidFill>
                  <a:schemeClr val="accent5">
                    <a:lumMod val="75000"/>
                  </a:schemeClr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рынка определены компании, соответствующие следующим критериям:</a:t>
            </a:r>
          </a:p>
          <a:p>
            <a:pPr marL="171450" lvl="0" indent="-171450" algn="just">
              <a:buFont typeface="Arial" pitchFamily="34" charset="0"/>
              <a:buChar char="•"/>
            </a:pPr>
            <a:r>
              <a:rPr lang="ru-RU" sz="1400" b="1" i="1" dirty="0" err="1">
                <a:solidFill>
                  <a:schemeClr val="accent5">
                    <a:lumMod val="75000"/>
                  </a:schemeClr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Мультисервисное</a:t>
            </a:r>
            <a:r>
              <a:rPr lang="ru-RU" sz="1400" b="1" i="1" dirty="0">
                <a:solidFill>
                  <a:schemeClr val="accent5">
                    <a:lumMod val="75000"/>
                  </a:schemeClr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 обслуживание;</a:t>
            </a:r>
          </a:p>
          <a:p>
            <a:pPr marL="171450" lvl="0" indent="-171450" algn="just">
              <a:buFont typeface="Arial" pitchFamily="34" charset="0"/>
              <a:buChar char="•"/>
            </a:pPr>
            <a:r>
              <a:rPr lang="ru-RU" sz="1400" b="1" i="1" dirty="0">
                <a:solidFill>
                  <a:schemeClr val="accent5">
                    <a:lumMod val="75000"/>
                  </a:schemeClr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Объем годового оборота более 1 </a:t>
            </a:r>
            <a:r>
              <a:rPr lang="ru-RU" sz="1400" b="1" i="1" dirty="0" err="1">
                <a:solidFill>
                  <a:schemeClr val="accent5">
                    <a:lumMod val="75000"/>
                  </a:schemeClr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млн.у.е</a:t>
            </a:r>
            <a:r>
              <a:rPr lang="ru-RU" sz="1400" b="1" i="1" dirty="0">
                <a:solidFill>
                  <a:schemeClr val="accent5">
                    <a:lumMod val="75000"/>
                  </a:schemeClr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.</a:t>
            </a:r>
          </a:p>
          <a:p>
            <a:pPr algn="just"/>
            <a:r>
              <a:rPr lang="ru-RU" sz="1400" b="1" i="1" dirty="0">
                <a:solidFill>
                  <a:schemeClr val="accent5">
                    <a:lumMod val="75000"/>
                  </a:schemeClr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В сравнении с 2011 годом на протяжении 2012 года количество лидеров рынка увеличилось с 7 до 12 компаний. Как и ранее, лидеры обладают основной долей рынка, которая составляет 74% от общего объема рынка всех </a:t>
            </a:r>
            <a:r>
              <a:rPr lang="ru-RU" sz="1400" b="1" i="1" dirty="0" err="1">
                <a:solidFill>
                  <a:schemeClr val="accent5">
                    <a:lumMod val="75000"/>
                  </a:schemeClr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мультисервисных</a:t>
            </a:r>
            <a:r>
              <a:rPr lang="ru-RU" sz="1400" b="1" i="1" dirty="0">
                <a:solidFill>
                  <a:schemeClr val="accent5">
                    <a:lumMod val="75000"/>
                  </a:schemeClr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 АКЦ.</a:t>
            </a:r>
          </a:p>
        </p:txBody>
      </p:sp>
    </p:spTree>
    <p:extLst>
      <p:ext uri="{BB962C8B-B14F-4D97-AF65-F5344CB8AC3E}">
        <p14:creationId xmlns:p14="http://schemas.microsoft.com/office/powerpoint/2010/main" val="1951000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8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951731"/>
          </a:xfrm>
        </p:spPr>
        <p:txBody>
          <a:bodyPr/>
          <a:lstStyle/>
          <a:p>
            <a:r>
              <a:rPr lang="ru-RU" sz="2800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Доли лидеров рынка от общего оборота лидеров рынка по украинским проектам</a:t>
            </a:r>
            <a:endParaRPr lang="uk-UA" sz="2800" b="1" dirty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1505248480"/>
              </p:ext>
            </p:extLst>
          </p:nvPr>
        </p:nvGraphicFramePr>
        <p:xfrm>
          <a:off x="1700212" y="1268760"/>
          <a:ext cx="5743575" cy="381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51520" y="4869160"/>
            <a:ext cx="878497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b="1" i="1" dirty="0">
                <a:solidFill>
                  <a:schemeClr val="accent5">
                    <a:lumMod val="75000"/>
                  </a:schemeClr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На данной диаграмме показаны доли лидеров рынка от суммарного оборота лидеров. Как видим, самый большой «кусок пирога» сосредоточен в руках </a:t>
            </a:r>
            <a:r>
              <a:rPr lang="en-US" sz="1400" b="1" i="1" dirty="0" err="1">
                <a:solidFill>
                  <a:schemeClr val="accent5">
                    <a:lumMod val="75000"/>
                  </a:schemeClr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Adelina</a:t>
            </a:r>
            <a:r>
              <a:rPr lang="en-US" sz="1400" b="1" i="1" dirty="0">
                <a:solidFill>
                  <a:schemeClr val="accent5">
                    <a:lumMod val="75000"/>
                  </a:schemeClr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 Call Center</a:t>
            </a:r>
            <a:r>
              <a:rPr lang="ru-RU" sz="1400" b="1" i="1" dirty="0">
                <a:solidFill>
                  <a:schemeClr val="accent5">
                    <a:lumMod val="75000"/>
                  </a:schemeClr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. На втором и третьем местах по доле рынка среди лидеров </a:t>
            </a:r>
            <a:r>
              <a:rPr lang="en-US" sz="1400" b="1" i="1" dirty="0">
                <a:solidFill>
                  <a:schemeClr val="accent5">
                    <a:lumMod val="75000"/>
                  </a:schemeClr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Global </a:t>
            </a:r>
            <a:r>
              <a:rPr lang="en-US" sz="1400" b="1" i="1" dirty="0" err="1">
                <a:solidFill>
                  <a:schemeClr val="accent5">
                    <a:lumMod val="75000"/>
                  </a:schemeClr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Bilgi</a:t>
            </a:r>
            <a:r>
              <a:rPr lang="ru-RU" sz="1400" b="1" i="1" dirty="0">
                <a:solidFill>
                  <a:schemeClr val="accent5">
                    <a:lumMod val="75000"/>
                  </a:schemeClr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 и </a:t>
            </a:r>
            <a:r>
              <a:rPr lang="en-US" sz="1400" b="1" i="1" dirty="0" err="1">
                <a:solidFill>
                  <a:schemeClr val="accent5">
                    <a:lumMod val="75000"/>
                  </a:schemeClr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eCall</a:t>
            </a:r>
            <a:r>
              <a:rPr lang="ru-RU" sz="1400" b="1" i="1" dirty="0">
                <a:solidFill>
                  <a:schemeClr val="accent5">
                    <a:lumMod val="75000"/>
                  </a:schemeClr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. Далее следуют АКЦ </a:t>
            </a:r>
            <a:r>
              <a:rPr lang="en-US" sz="1400" b="1" i="1" dirty="0" err="1">
                <a:solidFill>
                  <a:schemeClr val="accent5">
                    <a:lumMod val="75000"/>
                  </a:schemeClr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Cartli</a:t>
            </a:r>
            <a:r>
              <a:rPr lang="en-US" sz="1400" b="1" i="1" dirty="0">
                <a:solidFill>
                  <a:schemeClr val="accent5">
                    <a:lumMod val="75000"/>
                  </a:schemeClr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i="1" dirty="0">
                <a:solidFill>
                  <a:schemeClr val="accent5">
                    <a:lumMod val="75000"/>
                  </a:schemeClr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и </a:t>
            </a:r>
            <a:r>
              <a:rPr lang="en-US" sz="1400" b="1" i="1" dirty="0">
                <a:solidFill>
                  <a:schemeClr val="accent5">
                    <a:lumMod val="75000"/>
                  </a:schemeClr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Beeper</a:t>
            </a:r>
            <a:r>
              <a:rPr lang="ru-RU" sz="1400" b="1" i="1" dirty="0">
                <a:solidFill>
                  <a:schemeClr val="accent5">
                    <a:lumMod val="75000"/>
                  </a:schemeClr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. Золотую середину держит компания </a:t>
            </a:r>
            <a:r>
              <a:rPr lang="en-US" sz="1400" b="1" i="1" dirty="0">
                <a:solidFill>
                  <a:schemeClr val="accent5">
                    <a:lumMod val="75000"/>
                  </a:schemeClr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Direct</a:t>
            </a:r>
            <a:r>
              <a:rPr lang="ru-RU" sz="1400" b="1" i="1" dirty="0">
                <a:solidFill>
                  <a:schemeClr val="accent5">
                    <a:lumMod val="75000"/>
                  </a:schemeClr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i="1" dirty="0">
                <a:solidFill>
                  <a:schemeClr val="accent5">
                    <a:lumMod val="75000"/>
                  </a:schemeClr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Call</a:t>
            </a:r>
            <a:r>
              <a:rPr lang="ru-RU" sz="1400" b="1" i="1" dirty="0">
                <a:solidFill>
                  <a:schemeClr val="accent5">
                    <a:lumMod val="75000"/>
                  </a:schemeClr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, за ней следуют: </a:t>
            </a:r>
            <a:r>
              <a:rPr lang="en-US" sz="1400" b="1" i="1" dirty="0">
                <a:solidFill>
                  <a:schemeClr val="accent5">
                    <a:lumMod val="75000"/>
                  </a:schemeClr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Win Trade</a:t>
            </a:r>
            <a:r>
              <a:rPr lang="ru-RU" sz="1400" b="1" i="1" dirty="0">
                <a:solidFill>
                  <a:schemeClr val="accent5">
                    <a:lumMod val="75000"/>
                  </a:schemeClr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, </a:t>
            </a:r>
            <a:r>
              <a:rPr lang="uk-UA" sz="1400" b="1" i="1" dirty="0" err="1">
                <a:solidFill>
                  <a:schemeClr val="accent5">
                    <a:lumMod val="75000"/>
                  </a:schemeClr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Киевстар</a:t>
            </a:r>
            <a:r>
              <a:rPr lang="uk-UA" sz="1400" b="1" i="1" dirty="0">
                <a:solidFill>
                  <a:schemeClr val="accent5">
                    <a:lumMod val="75000"/>
                  </a:schemeClr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uk-UA" sz="1400" b="1" i="1" dirty="0" err="1">
                <a:solidFill>
                  <a:schemeClr val="accent5">
                    <a:lumMod val="75000"/>
                  </a:schemeClr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Бизнес</a:t>
            </a:r>
            <a:r>
              <a:rPr lang="uk-UA" sz="1400" b="1" i="1" dirty="0">
                <a:solidFill>
                  <a:schemeClr val="accent5">
                    <a:lumMod val="75000"/>
                  </a:schemeClr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, </a:t>
            </a:r>
            <a:r>
              <a:rPr lang="uk-UA" sz="1400" b="1" i="1" dirty="0" err="1">
                <a:solidFill>
                  <a:schemeClr val="accent5">
                    <a:lumMod val="75000"/>
                  </a:schemeClr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Информационные</a:t>
            </a:r>
            <a:r>
              <a:rPr lang="uk-UA" sz="1400" b="1" i="1" dirty="0">
                <a:solidFill>
                  <a:schemeClr val="accent5">
                    <a:lumMod val="75000"/>
                  </a:schemeClr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uk-UA" sz="1400" b="1" i="1" dirty="0" err="1">
                <a:solidFill>
                  <a:schemeClr val="accent5">
                    <a:lumMod val="75000"/>
                  </a:schemeClr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системы</a:t>
            </a:r>
            <a:r>
              <a:rPr lang="uk-UA" sz="1400" b="1" i="1" dirty="0">
                <a:solidFill>
                  <a:schemeClr val="accent5">
                    <a:lumMod val="75000"/>
                  </a:schemeClr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 123, </a:t>
            </a:r>
            <a:r>
              <a:rPr lang="en-US" sz="1400" b="1" i="1" dirty="0" err="1">
                <a:solidFill>
                  <a:schemeClr val="accent5">
                    <a:lumMod val="75000"/>
                  </a:schemeClr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Datacall</a:t>
            </a:r>
            <a:r>
              <a:rPr lang="ru-RU" sz="1400" b="1" i="1" dirty="0">
                <a:solidFill>
                  <a:schemeClr val="accent5">
                    <a:lumMod val="75000"/>
                  </a:schemeClr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, </a:t>
            </a:r>
            <a:r>
              <a:rPr lang="en-US" sz="1400" b="1" i="1" dirty="0" err="1">
                <a:solidFill>
                  <a:schemeClr val="accent5">
                    <a:lumMod val="75000"/>
                  </a:schemeClr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Contactis</a:t>
            </a:r>
            <a:r>
              <a:rPr lang="ru-RU" sz="1400" b="1" i="1" dirty="0">
                <a:solidFill>
                  <a:schemeClr val="accent5">
                    <a:lumMod val="75000"/>
                  </a:schemeClr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 и .</a:t>
            </a:r>
            <a:r>
              <a:rPr lang="en-US" sz="1400" b="1" i="1" dirty="0">
                <a:solidFill>
                  <a:schemeClr val="accent5">
                    <a:lumMod val="75000"/>
                  </a:schemeClr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Call</a:t>
            </a:r>
            <a:r>
              <a:rPr lang="ru-RU" sz="1400" b="1" i="1" dirty="0">
                <a:solidFill>
                  <a:schemeClr val="accent5">
                    <a:lumMod val="75000"/>
                  </a:schemeClr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34559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262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13185"/>
            <a:ext cx="9144000" cy="1065921"/>
          </a:xfrm>
        </p:spPr>
        <p:txBody>
          <a:bodyPr/>
          <a:lstStyle/>
          <a:p>
            <a:r>
              <a:rPr lang="ru-RU" sz="2800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Доли лидеров рынка от общего объема рынка </a:t>
            </a:r>
            <a:r>
              <a:rPr lang="ru-RU" sz="2800" b="1" dirty="0" err="1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мультисервисных</a:t>
            </a:r>
            <a:r>
              <a:rPr lang="ru-RU" sz="2800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АКЦ по украинским проектам</a:t>
            </a:r>
            <a:endParaRPr lang="uk-UA" sz="2800" b="1" dirty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4270422966"/>
              </p:ext>
            </p:extLst>
          </p:nvPr>
        </p:nvGraphicFramePr>
        <p:xfrm>
          <a:off x="1571550" y="1187572"/>
          <a:ext cx="6000899" cy="44283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345557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9392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75385"/>
            <a:ext cx="8568952" cy="761328"/>
          </a:xfrm>
        </p:spPr>
        <p:txBody>
          <a:bodyPr/>
          <a:lstStyle/>
          <a:p>
            <a:r>
              <a:rPr lang="ru-RU" sz="3200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Распределение операционных расходов</a:t>
            </a:r>
            <a:endParaRPr lang="uk-UA" sz="3200" b="1" dirty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4171172338"/>
              </p:ext>
            </p:extLst>
          </p:nvPr>
        </p:nvGraphicFramePr>
        <p:xfrm>
          <a:off x="539552" y="1096678"/>
          <a:ext cx="8136904" cy="49246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688053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8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-27384"/>
            <a:ext cx="7772400" cy="951731"/>
          </a:xfrm>
        </p:spPr>
        <p:txBody>
          <a:bodyPr/>
          <a:lstStyle/>
          <a:p>
            <a:r>
              <a:rPr lang="ru-RU" sz="3600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Операционные расходы</a:t>
            </a:r>
            <a:endParaRPr lang="uk-UA" sz="3600" b="1" dirty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2739982593"/>
              </p:ext>
            </p:extLst>
          </p:nvPr>
        </p:nvGraphicFramePr>
        <p:xfrm>
          <a:off x="899593" y="980728"/>
          <a:ext cx="5688632" cy="4824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228184" y="1556792"/>
            <a:ext cx="252028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b="1" i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Как видим, у многих представителей </a:t>
            </a:r>
            <a:r>
              <a:rPr lang="ru-RU" sz="1400" b="1" i="1" dirty="0">
                <a:solidFill>
                  <a:schemeClr val="accent5">
                    <a:lumMod val="75000"/>
                  </a:schemeClr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расходы не изменились. Но у большинства они выросли. У кого то - менее чем на 10% или на величину от 10% до 20%; у других – более чем на 20%. Вероятнее всего увеличение операционных расходов связано с ростом затрат на оплату работы сотрудников.</a:t>
            </a:r>
          </a:p>
          <a:p>
            <a:pPr algn="just"/>
            <a:endParaRPr lang="ru-RU" sz="1400" b="1" i="1" dirty="0">
              <a:solidFill>
                <a:schemeClr val="accent5">
                  <a:lumMod val="75000"/>
                </a:schemeClr>
              </a:solidFill>
              <a:effectLst>
                <a:outerShdw blurRad="63500" dist="38100" dir="5400000" algn="t" rotWithShape="0">
                  <a:prstClr val="black">
                    <a:alpha val="25000"/>
                  </a:prst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3149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8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5960"/>
            <a:ext cx="9144000" cy="951731"/>
          </a:xfrm>
        </p:spPr>
        <p:txBody>
          <a:bodyPr/>
          <a:lstStyle/>
          <a:p>
            <a:r>
              <a:rPr lang="ru-RU" sz="3600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Капитальные расходы</a:t>
            </a:r>
            <a:endParaRPr lang="uk-UA" sz="3600" b="1" dirty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171870428"/>
              </p:ext>
            </p:extLst>
          </p:nvPr>
        </p:nvGraphicFramePr>
        <p:xfrm>
          <a:off x="323528" y="952662"/>
          <a:ext cx="6607819" cy="496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300192" y="1412776"/>
            <a:ext cx="2648872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b="1" i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Практически </a:t>
            </a:r>
            <a:r>
              <a:rPr lang="ru-RU" sz="1400" b="1" i="1" dirty="0">
                <a:solidFill>
                  <a:schemeClr val="accent5">
                    <a:lumMod val="75000"/>
                  </a:schemeClr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у половины представителей расходы не изменились. </a:t>
            </a:r>
            <a:r>
              <a:rPr lang="ru-RU" sz="1400" b="1" i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У </a:t>
            </a:r>
            <a:r>
              <a:rPr lang="ru-RU" sz="1400" b="1" i="1" dirty="0">
                <a:solidFill>
                  <a:schemeClr val="accent5">
                    <a:lumMod val="75000"/>
                  </a:schemeClr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33% представителей АКЦ капитальные расходы увеличились более чем на 20%. Скорее всего это связано с открытием новых площадок и соответственно закупкой программного обеспечения.</a:t>
            </a:r>
          </a:p>
          <a:p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913295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8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872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uk-UA" sz="3600" b="1" dirty="0" err="1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n-ea"/>
                <a:cs typeface="Arial" pitchFamily="34" charset="0"/>
              </a:rPr>
              <a:t>Динамика</a:t>
            </a:r>
            <a:r>
              <a:rPr lang="uk-UA" sz="36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uk-UA" sz="3600" b="1" dirty="0" err="1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n-ea"/>
                <a:cs typeface="Arial" pitchFamily="34" charset="0"/>
              </a:rPr>
              <a:t>роста</a:t>
            </a:r>
            <a:r>
              <a:rPr lang="uk-UA" sz="36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uk-UA" sz="3600" b="1" dirty="0" err="1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n-ea"/>
                <a:cs typeface="Arial" pitchFamily="34" charset="0"/>
              </a:rPr>
              <a:t>количества</a:t>
            </a:r>
            <a:r>
              <a:rPr lang="uk-UA" sz="36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uk-UA" sz="36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n-ea"/>
                <a:cs typeface="Arial" pitchFamily="34" charset="0"/>
              </a:rPr>
              <a:t>АКЦ 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2252724"/>
              </p:ext>
            </p:extLst>
          </p:nvPr>
        </p:nvGraphicFramePr>
        <p:xfrm>
          <a:off x="457200" y="1340768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96801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8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97400"/>
            <a:ext cx="7772400" cy="951731"/>
          </a:xfrm>
        </p:spPr>
        <p:txBody>
          <a:bodyPr/>
          <a:lstStyle/>
          <a:p>
            <a:r>
              <a:rPr lang="ru-RU" sz="2800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Методы повышения эффективности работы в 2012 г.</a:t>
            </a:r>
            <a:endParaRPr lang="uk-UA" sz="2800" b="1" dirty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1144982764"/>
              </p:ext>
            </p:extLst>
          </p:nvPr>
        </p:nvGraphicFramePr>
        <p:xfrm>
          <a:off x="251520" y="1196752"/>
          <a:ext cx="6192688" cy="49786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724128" y="1412776"/>
            <a:ext cx="316835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b="1" i="1" dirty="0">
                <a:solidFill>
                  <a:schemeClr val="accent5">
                    <a:lumMod val="75000"/>
                  </a:schemeClr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На данной диаграмме представлены в процентном соотношении методы повышения эффективности работы АКЦ, задействованные в 2012 году. Наиболее популярными являются: расширение программ обучения персонала, повышение общего уровня технического обеспечения КЦ, пересмотр зарплатных и мотивационных программ операторов, поиск клиентов в новых областях и улучшение работы менеджмента.</a:t>
            </a:r>
          </a:p>
          <a:p>
            <a:pPr algn="just"/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146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8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188640"/>
            <a:ext cx="7772400" cy="951731"/>
          </a:xfrm>
        </p:spPr>
        <p:txBody>
          <a:bodyPr/>
          <a:lstStyle/>
          <a:p>
            <a:r>
              <a:rPr lang="ru-RU" sz="2800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Методы повышения эффективности работы в 2013 г.</a:t>
            </a:r>
            <a:endParaRPr lang="uk-UA" sz="2800" b="1" dirty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247538883"/>
              </p:ext>
            </p:extLst>
          </p:nvPr>
        </p:nvGraphicFramePr>
        <p:xfrm>
          <a:off x="313164" y="1196752"/>
          <a:ext cx="6057900" cy="47529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652120" y="1196752"/>
            <a:ext cx="3241456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b="1" i="1" dirty="0">
                <a:solidFill>
                  <a:schemeClr val="accent5">
                    <a:lumMod val="75000"/>
                  </a:schemeClr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На данной диаграмме представлены в процентном соотношении методы повышения эффективности работы АКЦ, которые представители компаний планируют применять в 2013 году. На первом месте согласно прогнозам стоит поиск клиентов в новых областях. Далее следует улучшение работы менеджмента и расширение программ обучения персонала.</a:t>
            </a:r>
          </a:p>
          <a:p>
            <a:pPr algn="just"/>
            <a:r>
              <a:rPr lang="ru-RU" sz="1400" b="1" i="1" dirty="0">
                <a:solidFill>
                  <a:schemeClr val="accent5">
                    <a:lumMod val="75000"/>
                  </a:schemeClr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 </a:t>
            </a:r>
          </a:p>
          <a:p>
            <a:r>
              <a:rPr lang="ru-RU" dirty="0"/>
              <a:t>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48403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907504"/>
          </a:xfrm>
        </p:spPr>
        <p:txBody>
          <a:bodyPr/>
          <a:lstStyle/>
          <a:p>
            <a:r>
              <a:rPr lang="ru-RU" sz="3600" b="1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В</a:t>
            </a:r>
            <a:r>
              <a:rPr lang="ru-RU" sz="3600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ыводы</a:t>
            </a:r>
            <a:endParaRPr lang="uk-UA" sz="3600" b="1" dirty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>
            <a:normAutofit/>
          </a:bodyPr>
          <a:lstStyle/>
          <a:p>
            <a:pPr algn="just"/>
            <a:r>
              <a:rPr lang="uk-UA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Объем</a:t>
            </a:r>
            <a:r>
              <a:rPr lang="uk-UA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uk-UA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рынка</a:t>
            </a:r>
            <a:r>
              <a:rPr lang="uk-UA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uk-UA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мультисервисных</a:t>
            </a:r>
            <a:r>
              <a:rPr lang="uk-UA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АКЦ </a:t>
            </a:r>
            <a:r>
              <a:rPr lang="uk-UA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Украины</a:t>
            </a:r>
            <a:r>
              <a:rPr lang="uk-UA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за </a:t>
            </a:r>
            <a:r>
              <a:rPr lang="uk-UA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прошедший</a:t>
            </a:r>
            <a:r>
              <a:rPr lang="uk-UA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uk-UA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год</a:t>
            </a:r>
            <a:r>
              <a:rPr lang="uk-UA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uk-UA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увеличился</a:t>
            </a:r>
            <a:r>
              <a:rPr lang="uk-UA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в три </a:t>
            </a:r>
            <a:r>
              <a:rPr lang="uk-UA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раза</a:t>
            </a:r>
            <a:r>
              <a:rPr lang="uk-UA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и </a:t>
            </a:r>
            <a:r>
              <a:rPr lang="uk-UA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составил</a:t>
            </a:r>
            <a:r>
              <a:rPr lang="uk-UA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uk-UA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примерно</a:t>
            </a:r>
            <a:r>
              <a:rPr lang="uk-UA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35 </a:t>
            </a:r>
            <a:r>
              <a:rPr lang="uk-UA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млн</a:t>
            </a:r>
            <a:r>
              <a:rPr lang="uk-UA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uk-UA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у.е</a:t>
            </a:r>
            <a:r>
              <a:rPr lang="uk-UA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0" indent="0" algn="just">
              <a:buNone/>
            </a:pPr>
            <a:endParaRPr lang="uk-UA" sz="16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За </a:t>
            </a:r>
            <a:r>
              <a:rPr lang="ru-RU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2012 год на территории Украины был сгенерирован оборот в 65 млн. у.е.</a:t>
            </a:r>
          </a:p>
          <a:p>
            <a:pPr marL="0" indent="0" algn="just">
              <a:buNone/>
            </a:pPr>
            <a:endParaRPr lang="uk-UA" sz="16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uk-UA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Количество</a:t>
            </a:r>
            <a:r>
              <a:rPr lang="uk-UA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uk-UA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лидеров</a:t>
            </a:r>
            <a:r>
              <a:rPr lang="uk-UA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uk-UA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рынка</a:t>
            </a:r>
            <a:r>
              <a:rPr lang="uk-UA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uk-UA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увеличилось</a:t>
            </a:r>
            <a:r>
              <a:rPr lang="uk-UA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с 7 до 12 </a:t>
            </a:r>
            <a:r>
              <a:rPr lang="uk-UA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компаний</a:t>
            </a:r>
            <a:endParaRPr lang="uk-UA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endParaRPr lang="uk-UA" sz="16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uk-UA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По </a:t>
            </a:r>
            <a:r>
              <a:rPr lang="uk-UA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операционным</a:t>
            </a:r>
            <a:r>
              <a:rPr lang="uk-UA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uk-UA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расходам</a:t>
            </a:r>
            <a:r>
              <a:rPr lang="uk-UA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uk-UA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компаний</a:t>
            </a:r>
            <a:r>
              <a:rPr lang="uk-UA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– все </a:t>
            </a:r>
            <a:r>
              <a:rPr lang="uk-UA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больше</a:t>
            </a:r>
            <a:r>
              <a:rPr lang="uk-UA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uk-UA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средств</a:t>
            </a:r>
            <a:r>
              <a:rPr lang="uk-UA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uk-UA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тратится</a:t>
            </a:r>
            <a:r>
              <a:rPr lang="uk-UA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на </a:t>
            </a:r>
            <a:r>
              <a:rPr lang="uk-UA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заработные</a:t>
            </a:r>
            <a:r>
              <a:rPr lang="uk-UA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uk-UA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платы</a:t>
            </a:r>
            <a:r>
              <a:rPr lang="uk-UA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uk-UA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персонала</a:t>
            </a:r>
            <a:r>
              <a:rPr lang="uk-UA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uk-UA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(66% по </a:t>
            </a:r>
            <a:r>
              <a:rPr lang="uk-UA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сравнению</a:t>
            </a:r>
            <a:r>
              <a:rPr lang="uk-UA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с 59% в 2011г)</a:t>
            </a:r>
          </a:p>
          <a:p>
            <a:pPr marL="0" indent="0" algn="just">
              <a:buNone/>
            </a:pPr>
            <a:endParaRPr lang="uk-UA" sz="16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uk-UA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На </a:t>
            </a:r>
            <a:r>
              <a:rPr lang="uk-UA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протяжении</a:t>
            </a:r>
            <a:r>
              <a:rPr lang="uk-UA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2012 </a:t>
            </a:r>
            <a:r>
              <a:rPr lang="uk-UA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года</a:t>
            </a:r>
            <a:r>
              <a:rPr lang="uk-UA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uk-UA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наиболее</a:t>
            </a:r>
            <a:r>
              <a:rPr lang="uk-UA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uk-UA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распространенным</a:t>
            </a:r>
            <a:r>
              <a:rPr lang="uk-UA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методом </a:t>
            </a:r>
            <a:r>
              <a:rPr lang="uk-UA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повышения</a:t>
            </a:r>
            <a:r>
              <a:rPr lang="uk-UA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uk-UA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эффективности</a:t>
            </a:r>
            <a:r>
              <a:rPr lang="uk-UA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uk-UA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работы</a:t>
            </a:r>
            <a:r>
              <a:rPr lang="uk-UA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uk-UA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компаний</a:t>
            </a:r>
            <a:r>
              <a:rPr lang="uk-UA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стало </a:t>
            </a:r>
            <a:r>
              <a:rPr lang="uk-UA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расширение</a:t>
            </a:r>
            <a:r>
              <a:rPr lang="uk-UA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uk-UA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программ</a:t>
            </a:r>
            <a:r>
              <a:rPr lang="uk-UA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uk-UA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обучения</a:t>
            </a:r>
            <a:r>
              <a:rPr lang="uk-UA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uk-UA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персонала</a:t>
            </a:r>
            <a:endParaRPr lang="uk-UA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endParaRPr lang="uk-UA" sz="16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uk-UA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По прогнозам на 2013 </a:t>
            </a:r>
            <a:r>
              <a:rPr lang="uk-UA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год</a:t>
            </a:r>
            <a:r>
              <a:rPr lang="uk-UA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uk-UA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наиболее</a:t>
            </a:r>
            <a:r>
              <a:rPr lang="uk-UA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uk-UA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популярным</a:t>
            </a:r>
            <a:r>
              <a:rPr lang="uk-UA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методом </a:t>
            </a:r>
            <a:r>
              <a:rPr lang="uk-UA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повышение</a:t>
            </a:r>
            <a:r>
              <a:rPr lang="uk-UA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uk-UA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эффективности</a:t>
            </a:r>
            <a:r>
              <a:rPr lang="uk-UA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uk-UA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работы</a:t>
            </a:r>
            <a:r>
              <a:rPr lang="uk-UA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uk-UA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компаний</a:t>
            </a:r>
            <a:r>
              <a:rPr lang="uk-UA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uk-UA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станет</a:t>
            </a:r>
            <a:r>
              <a:rPr lang="uk-UA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uk-UA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поиск</a:t>
            </a:r>
            <a:r>
              <a:rPr lang="uk-UA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uk-UA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клиентов</a:t>
            </a:r>
            <a:r>
              <a:rPr lang="uk-UA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в </a:t>
            </a:r>
            <a:r>
              <a:rPr lang="uk-UA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новых</a:t>
            </a:r>
            <a:r>
              <a:rPr lang="uk-UA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областях</a:t>
            </a:r>
          </a:p>
          <a:p>
            <a:pPr algn="just"/>
            <a:endParaRPr lang="uk-UA" sz="2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endParaRPr lang="uk-UA" sz="2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endParaRPr lang="uk-UA" sz="2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endParaRPr lang="uk-UA" sz="2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endParaRPr lang="uk-UA" sz="2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endParaRPr lang="uk-UA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3850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uk-UA" sz="2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endParaRPr lang="uk-UA" sz="2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endParaRPr lang="uk-UA" sz="2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endParaRPr lang="uk-UA" sz="2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endParaRPr lang="uk-UA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9552" y="1700808"/>
            <a:ext cx="8352928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" indent="0" algn="just">
              <a:buNone/>
            </a:pPr>
            <a:r>
              <a:rPr lang="uk-UA" sz="2000" dirty="0">
                <a:latin typeface="Arial" pitchFamily="34" charset="0"/>
                <a:cs typeface="Arial" pitchFamily="34" charset="0"/>
              </a:rPr>
              <a:t>В рамках </a:t>
            </a:r>
            <a:r>
              <a:rPr lang="uk-UA" sz="2000" dirty="0" err="1">
                <a:latin typeface="Arial" pitchFamily="34" charset="0"/>
                <a:cs typeface="Arial" pitchFamily="34" charset="0"/>
              </a:rPr>
              <a:t>сотрудничества</a:t>
            </a:r>
            <a:r>
              <a:rPr lang="uk-UA" sz="2000" dirty="0">
                <a:latin typeface="Arial" pitchFamily="34" charset="0"/>
                <a:cs typeface="Arial" pitchFamily="34" charset="0"/>
              </a:rPr>
              <a:t>  УАДМ и ВАКЦ </a:t>
            </a:r>
            <a:r>
              <a:rPr lang="uk-UA" sz="2000" dirty="0" err="1">
                <a:latin typeface="Arial" pitchFamily="34" charset="0"/>
                <a:cs typeface="Arial" pitchFamily="34" charset="0"/>
              </a:rPr>
              <a:t>создали</a:t>
            </a:r>
            <a:r>
              <a:rPr lang="uk-UA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uk-UA" sz="2000" dirty="0" err="1">
                <a:latin typeface="Arial" pitchFamily="34" charset="0"/>
                <a:cs typeface="Arial" pitchFamily="34" charset="0"/>
              </a:rPr>
              <a:t>отчет</a:t>
            </a:r>
            <a:r>
              <a:rPr lang="uk-UA" sz="2000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касающийся рынка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мультисервисных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АКЦ Украины, который можно будет увидеть на сайтах УАДМ (</a:t>
            </a:r>
            <a:r>
              <a:rPr lang="ru-RU" sz="2000" dirty="0">
                <a:latin typeface="Arial" pitchFamily="34" charset="0"/>
                <a:cs typeface="Arial" pitchFamily="34" charset="0"/>
                <a:hlinkClick r:id="rId3"/>
              </a:rPr>
              <a:t>http://uadm.com.ua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) и ВАКЦ (</a:t>
            </a:r>
            <a:r>
              <a:rPr lang="ru-RU" sz="2000" dirty="0">
                <a:latin typeface="Arial" pitchFamily="34" charset="0"/>
                <a:cs typeface="Arial" pitchFamily="34" charset="0"/>
                <a:hlinkClick r:id="rId4"/>
              </a:rPr>
              <a:t>http://cca.org.ua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). Также на сайте ВАКЦ представлен отчет по общему рынку контактных центров Украины за 2012г. </a:t>
            </a:r>
            <a:endParaRPr lang="uk-UA" sz="2000" dirty="0">
              <a:latin typeface="Arial" pitchFamily="34" charset="0"/>
              <a:cs typeface="Arial" pitchFamily="34" charset="0"/>
            </a:endParaRPr>
          </a:p>
          <a:p>
            <a:pPr marL="114300" indent="0" algn="just">
              <a:buNone/>
            </a:pPr>
            <a:r>
              <a:rPr lang="ru-RU" sz="2000" dirty="0">
                <a:latin typeface="Arial" pitchFamily="34" charset="0"/>
                <a:cs typeface="Arial" pitchFamily="34" charset="0"/>
              </a:rPr>
              <a:t>С отчетом о рынке контакт-центров и технических аспектах реализации проектов можно ознакомиться в статье "Чем дальше в лес, тем "толще" контакт-центры: Обзор рынка-2013" ("Сети и бизнес", №2, стр. 62) или на сайте </a:t>
            </a:r>
            <a:r>
              <a:rPr lang="ru-RU" sz="2000" dirty="0">
                <a:latin typeface="Arial" pitchFamily="34" charset="0"/>
                <a:cs typeface="Arial" pitchFamily="34" charset="0"/>
                <a:hlinkClick r:id="rId5"/>
              </a:rPr>
              <a:t>sib.com.ua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.</a:t>
            </a:r>
          </a:p>
          <a:p>
            <a:endParaRPr lang="ru-RU" sz="2000" i="1" dirty="0">
              <a:latin typeface="Arial" pitchFamily="34" charset="0"/>
              <a:cs typeface="Arial" pitchFamily="34" charset="0"/>
            </a:endParaRPr>
          </a:p>
          <a:p>
            <a:endParaRPr lang="ru-RU" sz="2000" i="1" dirty="0"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09059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8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99392"/>
            <a:ext cx="8229600" cy="936104"/>
          </a:xfrm>
        </p:spPr>
        <p:txBody>
          <a:bodyPr/>
          <a:lstStyle/>
          <a:p>
            <a:r>
              <a:rPr lang="ru-RU" sz="3200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Список компаний, заполнивших анкету</a:t>
            </a:r>
            <a:endParaRPr lang="uk-UA" sz="3200" b="1" dirty="0">
              <a:solidFill>
                <a:schemeClr val="accent5">
                  <a:lumMod val="75000"/>
                </a:schemeClr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836712"/>
            <a:ext cx="8219256" cy="4752528"/>
          </a:xfrm>
        </p:spPr>
        <p:txBody>
          <a:bodyPr/>
          <a:lstStyle/>
          <a:p>
            <a:pPr marL="0" indent="0" algn="just">
              <a:buNone/>
            </a:pPr>
            <a:endParaRPr lang="ru-RU" sz="16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r>
              <a:rPr lang="ru-RU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Каждый раз при проведении исследования мы сталкиваемся с проблематикой сбора информации. В последствии, для полноценного анализа рынка приходится использовать информацию, взятую из открытых источников. Но только при анализе данных из первоисточника можно получить самые точные результаты. Поэтому призываем всех участников рынка к открытости и сотрудничеству. И приводим список компаний, которые поделились информацией о себе, тем самым способствуя развитию и укреплению отрасли: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0895419"/>
              </p:ext>
            </p:extLst>
          </p:nvPr>
        </p:nvGraphicFramePr>
        <p:xfrm>
          <a:off x="1187624" y="3091016"/>
          <a:ext cx="2016224" cy="30022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19270"/>
                <a:gridCol w="1596954"/>
              </a:tblGrid>
              <a:tr h="38864">
                <a:tc>
                  <a:txBody>
                    <a:bodyPr/>
                    <a:lstStyle/>
                    <a:p>
                      <a:pPr algn="ctr" fontAlgn="b"/>
                      <a:r>
                        <a:rPr lang="uk-UA" sz="16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№</a:t>
                      </a:r>
                      <a:endParaRPr lang="uk-UA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600" b="1" u="none" strike="noStrike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Название</a:t>
                      </a:r>
                      <a:endParaRPr lang="uk-UA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uk-UA" sz="16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uk-UA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ADELINA CALL CENTER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uk-UA" sz="16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uk-UA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Beeper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uk-UA" sz="16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uk-UA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C3Vision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uk-UA" sz="16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uk-UA" sz="16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Call Tech International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uk-UA" sz="16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lang="uk-UA" sz="16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Campana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uk-UA" sz="16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endParaRPr lang="uk-UA" sz="16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CATI call center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uk-UA" sz="16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  <a:endParaRPr lang="uk-UA" sz="16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CONTACTIS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uk-UA" sz="16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  <a:endParaRPr lang="uk-UA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DataCall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uk-UA" sz="16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9</a:t>
                      </a:r>
                      <a:endParaRPr lang="uk-UA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DEALIST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b"/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1439690"/>
              </p:ext>
            </p:extLst>
          </p:nvPr>
        </p:nvGraphicFramePr>
        <p:xfrm>
          <a:off x="3707904" y="3091018"/>
          <a:ext cx="2160240" cy="29523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63654"/>
                <a:gridCol w="1696586"/>
              </a:tblGrid>
              <a:tr h="303922">
                <a:tc>
                  <a:txBody>
                    <a:bodyPr/>
                    <a:lstStyle/>
                    <a:p>
                      <a:pPr algn="ctr" fontAlgn="b"/>
                      <a:r>
                        <a:rPr lang="uk-UA" sz="16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№</a:t>
                      </a:r>
                      <a:endParaRPr lang="uk-UA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600" b="1" u="none" strike="noStrike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Название</a:t>
                      </a:r>
                      <a:endParaRPr lang="uk-UA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294267">
                <a:tc>
                  <a:txBody>
                    <a:bodyPr/>
                    <a:lstStyle/>
                    <a:p>
                      <a:pPr algn="ctr" fontAlgn="b"/>
                      <a:r>
                        <a:rPr lang="uk-UA" sz="16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  <a:endParaRPr lang="uk-UA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Direct Call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294267">
                <a:tc>
                  <a:txBody>
                    <a:bodyPr/>
                    <a:lstStyle/>
                    <a:p>
                      <a:pPr algn="ctr" fontAlgn="b"/>
                      <a:r>
                        <a:rPr lang="uk-UA" sz="16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11</a:t>
                      </a:r>
                      <a:endParaRPr lang="uk-UA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Epicall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294267">
                <a:tc>
                  <a:txBody>
                    <a:bodyPr/>
                    <a:lstStyle/>
                    <a:p>
                      <a:pPr algn="ctr" fontAlgn="b"/>
                      <a:r>
                        <a:rPr lang="uk-UA" sz="16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12</a:t>
                      </a:r>
                      <a:endParaRPr lang="uk-UA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Espocall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294267">
                <a:tc>
                  <a:txBody>
                    <a:bodyPr/>
                    <a:lstStyle/>
                    <a:p>
                      <a:pPr algn="ctr" fontAlgn="b"/>
                      <a:r>
                        <a:rPr lang="uk-UA" sz="16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13</a:t>
                      </a:r>
                      <a:endParaRPr lang="uk-UA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EVA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294267">
                <a:tc>
                  <a:txBody>
                    <a:bodyPr/>
                    <a:lstStyle/>
                    <a:p>
                      <a:pPr algn="ctr" fontAlgn="b"/>
                      <a:r>
                        <a:rPr lang="uk-UA" sz="16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14</a:t>
                      </a:r>
                      <a:endParaRPr lang="uk-UA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Gelios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294267">
                <a:tc>
                  <a:txBody>
                    <a:bodyPr/>
                    <a:lstStyle/>
                    <a:p>
                      <a:pPr algn="ctr" fontAlgn="b"/>
                      <a:r>
                        <a:rPr lang="uk-UA" sz="16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15</a:t>
                      </a:r>
                      <a:endParaRPr lang="uk-UA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Global </a:t>
                      </a:r>
                      <a:r>
                        <a:rPr lang="en-US" sz="1600" u="none" strike="noStrike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Bilgi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294267">
                <a:tc>
                  <a:txBody>
                    <a:bodyPr/>
                    <a:lstStyle/>
                    <a:p>
                      <a:pPr algn="ctr" fontAlgn="b"/>
                      <a:r>
                        <a:rPr lang="uk-UA" sz="16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16</a:t>
                      </a:r>
                      <a:endParaRPr lang="uk-UA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Graf Call Center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294267">
                <a:tc>
                  <a:txBody>
                    <a:bodyPr/>
                    <a:lstStyle/>
                    <a:p>
                      <a:pPr algn="ctr" fontAlgn="b"/>
                      <a:r>
                        <a:rPr lang="uk-UA" sz="16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17</a:t>
                      </a:r>
                      <a:endParaRPr lang="uk-UA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Nexus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294267">
                <a:tc>
                  <a:txBody>
                    <a:bodyPr/>
                    <a:lstStyle/>
                    <a:p>
                      <a:pPr algn="ctr" fontAlgn="b"/>
                      <a:r>
                        <a:rPr lang="uk-UA" sz="16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18</a:t>
                      </a:r>
                      <a:endParaRPr lang="uk-UA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PhoneIn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b"/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5022935"/>
              </p:ext>
            </p:extLst>
          </p:nvPr>
        </p:nvGraphicFramePr>
        <p:xfrm>
          <a:off x="6372200" y="3091016"/>
          <a:ext cx="2088232" cy="29523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04056"/>
                <a:gridCol w="1584176"/>
              </a:tblGrid>
              <a:tr h="295232">
                <a:tc>
                  <a:txBody>
                    <a:bodyPr/>
                    <a:lstStyle/>
                    <a:p>
                      <a:pPr algn="ctr" fontAlgn="b"/>
                      <a:r>
                        <a:rPr lang="uk-UA" sz="16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№</a:t>
                      </a:r>
                      <a:endParaRPr lang="uk-UA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600" b="1" u="none" strike="noStrike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Название</a:t>
                      </a:r>
                      <a:endParaRPr lang="uk-UA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295232">
                <a:tc>
                  <a:txBody>
                    <a:bodyPr/>
                    <a:lstStyle/>
                    <a:p>
                      <a:pPr algn="ctr" fontAlgn="b"/>
                      <a:r>
                        <a:rPr lang="uk-UA" sz="16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19</a:t>
                      </a:r>
                      <a:endParaRPr lang="uk-UA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 err="1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Upcall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295232">
                <a:tc>
                  <a:txBody>
                    <a:bodyPr/>
                    <a:lstStyle/>
                    <a:p>
                      <a:pPr algn="ctr" fontAlgn="b"/>
                      <a:r>
                        <a:rPr lang="uk-UA" sz="16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20</a:t>
                      </a:r>
                      <a:endParaRPr lang="uk-UA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VoIPTIme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295232">
                <a:tc>
                  <a:txBody>
                    <a:bodyPr/>
                    <a:lstStyle/>
                    <a:p>
                      <a:pPr algn="ctr" fontAlgn="b"/>
                      <a:r>
                        <a:rPr lang="uk-UA" sz="16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21</a:t>
                      </a:r>
                      <a:endParaRPr lang="uk-UA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WinCALL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295232">
                <a:tc>
                  <a:txBody>
                    <a:bodyPr/>
                    <a:lstStyle/>
                    <a:p>
                      <a:pPr algn="ctr" fontAlgn="b"/>
                      <a:r>
                        <a:rPr lang="uk-UA" sz="16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22</a:t>
                      </a:r>
                      <a:endParaRPr lang="uk-UA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Zvonkoff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295232">
                <a:tc>
                  <a:txBody>
                    <a:bodyPr/>
                    <a:lstStyle/>
                    <a:p>
                      <a:pPr algn="ctr" fontAlgn="b"/>
                      <a:r>
                        <a:rPr lang="uk-UA" sz="16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23</a:t>
                      </a:r>
                      <a:endParaRPr lang="uk-UA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600" u="none" strike="noStrike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Колл-центр</a:t>
                      </a:r>
                      <a:r>
                        <a:rPr lang="uk-UA" sz="16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123</a:t>
                      </a:r>
                      <a:endParaRPr lang="uk-UA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295232">
                <a:tc>
                  <a:txBody>
                    <a:bodyPr/>
                    <a:lstStyle/>
                    <a:p>
                      <a:pPr algn="ctr" fontAlgn="b"/>
                      <a:r>
                        <a:rPr lang="uk-UA" sz="16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24</a:t>
                      </a:r>
                      <a:endParaRPr lang="uk-UA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6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ОПЕРАТОР</a:t>
                      </a:r>
                      <a:endParaRPr lang="uk-UA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295232">
                <a:tc>
                  <a:txBody>
                    <a:bodyPr/>
                    <a:lstStyle/>
                    <a:p>
                      <a:pPr algn="ctr" fontAlgn="b"/>
                      <a:r>
                        <a:rPr lang="uk-UA" sz="16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25</a:t>
                      </a:r>
                      <a:endParaRPr lang="uk-UA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600" u="none" strike="noStrike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Телеконтакт</a:t>
                      </a:r>
                      <a:endParaRPr lang="uk-UA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295232">
                <a:tc>
                  <a:txBody>
                    <a:bodyPr/>
                    <a:lstStyle/>
                    <a:p>
                      <a:pPr algn="ctr" fontAlgn="b"/>
                      <a:r>
                        <a:rPr lang="uk-UA" sz="16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26</a:t>
                      </a:r>
                      <a:endParaRPr lang="uk-UA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600" u="none" strike="noStrike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Телемост</a:t>
                      </a:r>
                      <a:r>
                        <a:rPr lang="uk-UA" sz="16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Плюс</a:t>
                      </a:r>
                      <a:endParaRPr lang="uk-UA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295232">
                <a:tc>
                  <a:txBody>
                    <a:bodyPr/>
                    <a:lstStyle/>
                    <a:p>
                      <a:pPr algn="ctr" fontAlgn="b"/>
                      <a:r>
                        <a:rPr lang="uk-UA" sz="16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27</a:t>
                      </a:r>
                      <a:endParaRPr lang="uk-UA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600" u="none" strike="noStrike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Эколл</a:t>
                      </a:r>
                      <a:endParaRPr lang="uk-UA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12260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4016"/>
            <a:ext cx="8229600" cy="1340768"/>
          </a:xfrm>
        </p:spPr>
        <p:txBody>
          <a:bodyPr/>
          <a:lstStyle/>
          <a:p>
            <a:r>
              <a:rPr lang="ru-RU" sz="3600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Организовали и провели исследование</a:t>
            </a:r>
            <a:endParaRPr lang="uk-UA" sz="3600" b="1" dirty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uk-UA" sz="2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endParaRPr lang="uk-UA" sz="2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endParaRPr lang="uk-UA" sz="2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endParaRPr lang="uk-UA" sz="2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endParaRPr lang="uk-UA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9552" y="1700808"/>
            <a:ext cx="8352928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latin typeface="Arial" pitchFamily="34" charset="0"/>
                <a:cs typeface="Arial" pitchFamily="34" charset="0"/>
              </a:rPr>
              <a:t>Мария </a:t>
            </a:r>
            <a:r>
              <a:rPr lang="ru-RU" b="1" i="1" dirty="0">
                <a:latin typeface="Arial" pitchFamily="34" charset="0"/>
                <a:cs typeface="Arial" pitchFamily="34" charset="0"/>
              </a:rPr>
              <a:t>Авраменко</a:t>
            </a:r>
            <a:r>
              <a:rPr lang="ru-RU" i="1" dirty="0">
                <a:latin typeface="Arial" pitchFamily="34" charset="0"/>
                <a:cs typeface="Arial" pitchFamily="34" charset="0"/>
              </a:rPr>
              <a:t>,  аналитик </a:t>
            </a:r>
            <a:r>
              <a:rPr lang="ru-RU" i="1" dirty="0" smtClean="0">
                <a:latin typeface="Arial" pitchFamily="34" charset="0"/>
                <a:cs typeface="Arial" pitchFamily="34" charset="0"/>
              </a:rPr>
              <a:t>УАДМ</a:t>
            </a:r>
            <a:endParaRPr lang="ru-RU" i="1" dirty="0">
              <a:latin typeface="Arial" pitchFamily="34" charset="0"/>
              <a:cs typeface="Arial" pitchFamily="34" charset="0"/>
            </a:endParaRPr>
          </a:p>
          <a:p>
            <a:r>
              <a:rPr lang="en-US" i="1" dirty="0" smtClean="0">
                <a:latin typeface="Arial" pitchFamily="34" charset="0"/>
                <a:cs typeface="Arial" pitchFamily="34" charset="0"/>
              </a:rPr>
              <a:t>e-mail</a:t>
            </a:r>
            <a:r>
              <a:rPr lang="ru-RU" i="1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ru-RU" i="1" dirty="0" smtClean="0">
                <a:latin typeface="Arial" pitchFamily="34" charset="0"/>
                <a:cs typeface="Arial" pitchFamily="34" charset="0"/>
                <a:hlinkClick r:id="rId3"/>
              </a:rPr>
              <a:t>avramenko@uadm.com.ua</a:t>
            </a:r>
            <a:endParaRPr lang="ru-RU" i="1" dirty="0" smtClean="0">
              <a:latin typeface="Arial" pitchFamily="34" charset="0"/>
              <a:cs typeface="Arial" pitchFamily="34" charset="0"/>
            </a:endParaRPr>
          </a:p>
          <a:p>
            <a:r>
              <a:rPr lang="ru-RU" i="1" dirty="0" smtClean="0">
                <a:latin typeface="Arial" pitchFamily="34" charset="0"/>
                <a:cs typeface="Arial" pitchFamily="34" charset="0"/>
              </a:rPr>
              <a:t>тел</a:t>
            </a:r>
            <a:r>
              <a:rPr lang="ru-RU" i="1" dirty="0">
                <a:latin typeface="Arial" pitchFamily="34" charset="0"/>
                <a:cs typeface="Arial" pitchFamily="34" charset="0"/>
              </a:rPr>
              <a:t>.: +38(044) 490 90 </a:t>
            </a:r>
            <a:r>
              <a:rPr lang="ru-RU" i="1" dirty="0" smtClean="0">
                <a:latin typeface="Arial" pitchFamily="34" charset="0"/>
                <a:cs typeface="Arial" pitchFamily="34" charset="0"/>
              </a:rPr>
              <a:t>88</a:t>
            </a:r>
          </a:p>
          <a:p>
            <a:endParaRPr lang="ru-RU" i="1" dirty="0">
              <a:latin typeface="Arial" pitchFamily="34" charset="0"/>
              <a:cs typeface="Arial" pitchFamily="34" charset="0"/>
            </a:endParaRPr>
          </a:p>
          <a:p>
            <a:r>
              <a:rPr lang="ru-RU" b="1" i="1" dirty="0">
                <a:latin typeface="Arial" pitchFamily="34" charset="0"/>
                <a:cs typeface="Arial" pitchFamily="34" charset="0"/>
              </a:rPr>
              <a:t>Ирина Величко</a:t>
            </a:r>
            <a:r>
              <a:rPr lang="ru-RU" i="1" dirty="0">
                <a:latin typeface="Arial" pitchFamily="34" charset="0"/>
                <a:cs typeface="Arial" pitchFamily="34" charset="0"/>
              </a:rPr>
              <a:t>, руководитель Исследовательского комитета </a:t>
            </a:r>
            <a:r>
              <a:rPr lang="ru-RU" i="1" dirty="0" smtClean="0">
                <a:latin typeface="Arial" pitchFamily="34" charset="0"/>
                <a:cs typeface="Arial" pitchFamily="34" charset="0"/>
              </a:rPr>
              <a:t>ВАКЦ</a:t>
            </a:r>
          </a:p>
          <a:p>
            <a:r>
              <a:rPr lang="en-US" i="1" dirty="0">
                <a:latin typeface="Arial" pitchFamily="34" charset="0"/>
                <a:cs typeface="Arial" pitchFamily="34" charset="0"/>
              </a:rPr>
              <a:t>e-mail</a:t>
            </a:r>
            <a:r>
              <a:rPr lang="ru-RU" i="1" dirty="0">
                <a:latin typeface="Arial" pitchFamily="34" charset="0"/>
                <a:cs typeface="Arial" pitchFamily="34" charset="0"/>
              </a:rPr>
              <a:t>: </a:t>
            </a:r>
            <a:r>
              <a:rPr lang="en-US" i="1" dirty="0" smtClean="0">
                <a:latin typeface="Arial" pitchFamily="34" charset="0"/>
                <a:cs typeface="Arial" pitchFamily="34" charset="0"/>
                <a:hlinkClick r:id="rId4"/>
              </a:rPr>
              <a:t>seminars@cca.org.ua</a:t>
            </a:r>
            <a:endParaRPr lang="ru-RU" i="1" dirty="0" smtClean="0">
              <a:latin typeface="Arial" pitchFamily="34" charset="0"/>
              <a:cs typeface="Arial" pitchFamily="34" charset="0"/>
            </a:endParaRPr>
          </a:p>
          <a:p>
            <a:r>
              <a:rPr lang="ru-RU" i="1" dirty="0" smtClean="0">
                <a:latin typeface="Arial" pitchFamily="34" charset="0"/>
                <a:cs typeface="Arial" pitchFamily="34" charset="0"/>
              </a:rPr>
              <a:t>тел.:</a:t>
            </a:r>
            <a:r>
              <a:rPr lang="en-US" i="1" dirty="0" smtClean="0">
                <a:latin typeface="Arial" pitchFamily="34" charset="0"/>
                <a:cs typeface="Arial" pitchFamily="34" charset="0"/>
              </a:rPr>
              <a:t>+38</a:t>
            </a:r>
            <a:r>
              <a:rPr lang="ru-RU" i="1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en-US" i="1" dirty="0" smtClean="0">
                <a:latin typeface="Arial" pitchFamily="34" charset="0"/>
                <a:cs typeface="Arial" pitchFamily="34" charset="0"/>
              </a:rPr>
              <a:t>067</a:t>
            </a:r>
            <a:r>
              <a:rPr lang="ru-RU" i="1" dirty="0" smtClean="0">
                <a:latin typeface="Arial" pitchFamily="34" charset="0"/>
                <a:cs typeface="Arial" pitchFamily="34" charset="0"/>
              </a:rPr>
              <a:t>)</a:t>
            </a:r>
            <a:r>
              <a:rPr lang="en-US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i="1" dirty="0">
                <a:latin typeface="Arial" pitchFamily="34" charset="0"/>
                <a:cs typeface="Arial" pitchFamily="34" charset="0"/>
              </a:rPr>
              <a:t>440 69 </a:t>
            </a:r>
            <a:r>
              <a:rPr lang="en-US" i="1" dirty="0" smtClean="0">
                <a:latin typeface="Arial" pitchFamily="34" charset="0"/>
                <a:cs typeface="Arial" pitchFamily="34" charset="0"/>
              </a:rPr>
              <a:t>91</a:t>
            </a:r>
            <a:endParaRPr lang="ru-RU" i="1" dirty="0" smtClean="0">
              <a:latin typeface="Arial" pitchFamily="34" charset="0"/>
              <a:cs typeface="Arial" pitchFamily="34" charset="0"/>
            </a:endParaRPr>
          </a:p>
          <a:p>
            <a:endParaRPr lang="ru-RU" i="1" dirty="0">
              <a:latin typeface="Arial" pitchFamily="34" charset="0"/>
              <a:cs typeface="Arial" pitchFamily="34" charset="0"/>
            </a:endParaRPr>
          </a:p>
          <a:p>
            <a:r>
              <a:rPr lang="ru-RU" b="1" i="1" dirty="0" smtClean="0">
                <a:latin typeface="Arial" pitchFamily="34" charset="0"/>
                <a:cs typeface="Arial" pitchFamily="34" charset="0"/>
              </a:rPr>
              <a:t>Василий Ткаченко</a:t>
            </a:r>
            <a:r>
              <a:rPr lang="ru-RU" i="1" dirty="0">
                <a:latin typeface="Arial" pitchFamily="34" charset="0"/>
                <a:cs typeface="Arial" pitchFamily="34" charset="0"/>
              </a:rPr>
              <a:t>, науч. ред. журнала "Сети и Бизнес" </a:t>
            </a:r>
            <a:endParaRPr lang="ru-RU" i="1" dirty="0" smtClean="0">
              <a:latin typeface="Arial" pitchFamily="34" charset="0"/>
              <a:cs typeface="Arial" pitchFamily="34" charset="0"/>
            </a:endParaRPr>
          </a:p>
          <a:p>
            <a:r>
              <a:rPr lang="en-US" i="1" dirty="0">
                <a:latin typeface="Arial" pitchFamily="34" charset="0"/>
                <a:cs typeface="Arial" pitchFamily="34" charset="0"/>
              </a:rPr>
              <a:t>e-mail</a:t>
            </a:r>
            <a:r>
              <a:rPr lang="ru-RU" i="1" dirty="0">
                <a:latin typeface="Arial" pitchFamily="34" charset="0"/>
                <a:cs typeface="Arial" pitchFamily="34" charset="0"/>
              </a:rPr>
              <a:t>: </a:t>
            </a:r>
            <a:r>
              <a:rPr lang="en-US" i="1" dirty="0" smtClean="0">
                <a:latin typeface="Arial" pitchFamily="34" charset="0"/>
                <a:cs typeface="Arial" pitchFamily="34" charset="0"/>
                <a:hlinkClick r:id="rId5"/>
              </a:rPr>
              <a:t>basilews@ukr.net</a:t>
            </a:r>
            <a:endParaRPr lang="ru-RU" i="1" dirty="0" smtClean="0">
              <a:latin typeface="Arial" pitchFamily="34" charset="0"/>
              <a:cs typeface="Arial" pitchFamily="34" charset="0"/>
            </a:endParaRPr>
          </a:p>
          <a:p>
            <a:r>
              <a:rPr lang="ru-RU" i="1" dirty="0" smtClean="0">
                <a:latin typeface="Arial" pitchFamily="34" charset="0"/>
                <a:cs typeface="Arial" pitchFamily="34" charset="0"/>
              </a:rPr>
              <a:t>тел</a:t>
            </a:r>
            <a:r>
              <a:rPr lang="ru-RU" i="1" dirty="0">
                <a:latin typeface="Arial" pitchFamily="34" charset="0"/>
                <a:cs typeface="Arial" pitchFamily="34" charset="0"/>
              </a:rPr>
              <a:t>.: </a:t>
            </a:r>
            <a:r>
              <a:rPr lang="ru-RU" i="1" dirty="0" smtClean="0">
                <a:latin typeface="Arial" pitchFamily="34" charset="0"/>
                <a:cs typeface="Arial" pitchFamily="34" charset="0"/>
              </a:rPr>
              <a:t>+38(044) 537 64 28 </a:t>
            </a:r>
            <a:endParaRPr lang="ru-RU" i="1" dirty="0">
              <a:latin typeface="Arial" pitchFamily="34" charset="0"/>
              <a:cs typeface="Arial" pitchFamily="34" charset="0"/>
            </a:endParaRPr>
          </a:p>
          <a:p>
            <a:endParaRPr lang="ru-RU" sz="2000" i="1" dirty="0">
              <a:latin typeface="Arial" pitchFamily="34" charset="0"/>
              <a:cs typeface="Arial" pitchFamily="34" charset="0"/>
            </a:endParaRPr>
          </a:p>
          <a:p>
            <a:endParaRPr lang="ru-RU" sz="2000" i="1" dirty="0"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71690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8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187424"/>
            <a:ext cx="8229600" cy="16002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36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n-ea"/>
                <a:cs typeface="Arial" pitchFamily="34" charset="0"/>
              </a:rPr>
              <a:t>Динамика роста количества </a:t>
            </a:r>
            <a:br>
              <a:rPr lang="ru-RU" sz="36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n-ea"/>
                <a:cs typeface="Arial" pitchFamily="34" charset="0"/>
              </a:rPr>
            </a:br>
            <a:r>
              <a:rPr lang="ru-RU" sz="36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n-ea"/>
                <a:cs typeface="Arial" pitchFamily="34" charset="0"/>
              </a:rPr>
              <a:t>рабочих </a:t>
            </a:r>
            <a:r>
              <a:rPr lang="ru-RU" sz="36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n-ea"/>
                <a:cs typeface="Arial" pitchFamily="34" charset="0"/>
              </a:rPr>
              <a:t>мест</a:t>
            </a:r>
            <a:endParaRPr lang="uk-UA" sz="3600" b="1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+mn-ea"/>
              <a:cs typeface="Arial" pitchFamily="34" charset="0"/>
            </a:endParaRPr>
          </a:p>
        </p:txBody>
      </p:sp>
      <p:graphicFrame>
        <p:nvGraphicFramePr>
          <p:cNvPr id="4" name="Shape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37395140"/>
              </p:ext>
            </p:extLst>
          </p:nvPr>
        </p:nvGraphicFramePr>
        <p:xfrm>
          <a:off x="457200" y="1484784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492559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8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40768"/>
          </a:xfrm>
        </p:spPr>
        <p:txBody>
          <a:bodyPr/>
          <a:lstStyle/>
          <a:p>
            <a:pPr>
              <a:lnSpc>
                <a:spcPct val="100000"/>
              </a:lnSpc>
              <a:defRPr sz="1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uk-UA" sz="3200" dirty="0" err="1">
                <a:solidFill>
                  <a:schemeClr val="accent5">
                    <a:lumMod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Удельная</a:t>
            </a:r>
            <a:r>
              <a:rPr lang="uk-UA" sz="3200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uk-UA" sz="3200" dirty="0" err="1">
                <a:solidFill>
                  <a:schemeClr val="accent5">
                    <a:lumMod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часть</a:t>
            </a:r>
            <a:r>
              <a:rPr lang="uk-UA" sz="3200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uk-UA" sz="3200" dirty="0" err="1">
                <a:solidFill>
                  <a:schemeClr val="accent5">
                    <a:lumMod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мультисервисных</a:t>
            </a:r>
            <a:r>
              <a:rPr lang="uk-UA" sz="3200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 АКЦ </a:t>
            </a:r>
            <a:br>
              <a:rPr lang="uk-UA" sz="3200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</a:br>
            <a:r>
              <a:rPr lang="uk-UA" sz="3200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(по </a:t>
            </a:r>
            <a:r>
              <a:rPr lang="uk-UA" sz="3200" dirty="0" err="1">
                <a:solidFill>
                  <a:schemeClr val="accent5">
                    <a:lumMod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количеству</a:t>
            </a:r>
            <a:r>
              <a:rPr lang="uk-UA" sz="3200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uk-UA" sz="3200" dirty="0" err="1">
                <a:solidFill>
                  <a:schemeClr val="accent5">
                    <a:lumMod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рабочих</a:t>
            </a:r>
            <a:r>
              <a:rPr lang="uk-UA" sz="3200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uk-UA" sz="3200" dirty="0" err="1">
                <a:solidFill>
                  <a:schemeClr val="accent5">
                    <a:lumMod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мест</a:t>
            </a:r>
            <a:r>
              <a:rPr lang="uk-UA" sz="3200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)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14508915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716524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8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069" y="7938"/>
            <a:ext cx="9144000" cy="979512"/>
          </a:xfrm>
        </p:spPr>
        <p:txBody>
          <a:bodyPr/>
          <a:lstStyle/>
          <a:p>
            <a:r>
              <a:rPr lang="uk-UA" sz="3200" b="1" dirty="0" err="1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Распеределение</a:t>
            </a:r>
            <a:r>
              <a:rPr lang="uk-UA" sz="3200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 по </a:t>
            </a:r>
            <a:r>
              <a:rPr lang="uk-UA" sz="3200" b="1" dirty="0" err="1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размерам</a:t>
            </a:r>
            <a:r>
              <a:rPr lang="uk-UA" sz="3200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 (</a:t>
            </a:r>
            <a:r>
              <a:rPr lang="uk-UA" sz="3200" b="1" dirty="0" err="1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к-во</a:t>
            </a:r>
            <a:r>
              <a:rPr lang="uk-UA" sz="3200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 АКЦ)</a:t>
            </a:r>
            <a:endParaRPr lang="uk-UA" sz="3200" b="1" dirty="0">
              <a:solidFill>
                <a:schemeClr val="accent5">
                  <a:lumMod val="75000"/>
                </a:schemeClr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86753413"/>
              </p:ext>
            </p:extLst>
          </p:nvPr>
        </p:nvGraphicFramePr>
        <p:xfrm>
          <a:off x="457200" y="1340768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921011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8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259632" y="-27384"/>
            <a:ext cx="7272808" cy="895350"/>
          </a:xfrm>
        </p:spPr>
        <p:txBody>
          <a:bodyPr/>
          <a:lstStyle/>
          <a:p>
            <a:pPr>
              <a:lnSpc>
                <a:spcPts val="5800"/>
              </a:lnSpc>
            </a:pPr>
            <a:r>
              <a:rPr lang="ru-RU" sz="32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n-ea"/>
                <a:cs typeface="Arial" pitchFamily="34" charset="0"/>
              </a:rPr>
              <a:t>Распределение АКЦ по Украине</a:t>
            </a:r>
            <a:endParaRPr lang="uk-UA" sz="3200" b="1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474" y="1340768"/>
            <a:ext cx="7666874" cy="4476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95174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216024"/>
            <a:ext cx="8229600" cy="908720"/>
          </a:xfrm>
        </p:spPr>
        <p:txBody>
          <a:bodyPr/>
          <a:lstStyle/>
          <a:p>
            <a:r>
              <a:rPr lang="ru-RU" sz="32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n-ea"/>
                <a:cs typeface="Arial" pitchFamily="34" charset="0"/>
              </a:rPr>
              <a:t>Популярность отраслей</a:t>
            </a:r>
            <a:endParaRPr lang="uk-UA" sz="3200" b="1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83968" y="5930116"/>
            <a:ext cx="47033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b="1" i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* Количество </a:t>
            </a:r>
            <a:r>
              <a:rPr lang="ru-RU" sz="1400" b="1" i="1" dirty="0">
                <a:solidFill>
                  <a:schemeClr val="accent5">
                    <a:lumMod val="75000"/>
                  </a:schemeClr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АКЦ, работающих с проектами, </a:t>
            </a:r>
          </a:p>
          <a:p>
            <a:pPr algn="r"/>
            <a:r>
              <a:rPr lang="ru-RU" sz="1400" b="1" i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в </a:t>
            </a:r>
            <a:r>
              <a:rPr lang="ru-RU" sz="1400" b="1" i="1" dirty="0">
                <a:solidFill>
                  <a:schemeClr val="accent5">
                    <a:lumMod val="75000"/>
                  </a:schemeClr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соответствующей </a:t>
            </a:r>
            <a:r>
              <a:rPr lang="ru-RU" sz="1400" b="1" i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отрасли </a:t>
            </a:r>
            <a:endParaRPr lang="uk-UA" sz="1400" b="1" i="1" dirty="0">
              <a:solidFill>
                <a:schemeClr val="accent5">
                  <a:lumMod val="75000"/>
                </a:schemeClr>
              </a:solidFill>
              <a:effectLst>
                <a:outerShdw blurRad="63500" dist="38100" dir="5400000" algn="t" rotWithShape="0">
                  <a:prstClr val="black">
                    <a:alpha val="25000"/>
                  </a:prst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4" name="Диаграмма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39979959"/>
              </p:ext>
            </p:extLst>
          </p:nvPr>
        </p:nvGraphicFramePr>
        <p:xfrm>
          <a:off x="801492" y="476672"/>
          <a:ext cx="7344816" cy="59046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763688" y="620688"/>
            <a:ext cx="4320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Arial" pitchFamily="34" charset="0"/>
                <a:cs typeface="Arial" pitchFamily="34" charset="0"/>
              </a:rPr>
              <a:t>23</a:t>
            </a:r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19772" y="1052736"/>
            <a:ext cx="4320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Arial" pitchFamily="34" charset="0"/>
                <a:cs typeface="Arial" pitchFamily="34" charset="0"/>
              </a:rPr>
              <a:t>19</a:t>
            </a:r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795836" y="1052735"/>
            <a:ext cx="5520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Arial" pitchFamily="34" charset="0"/>
                <a:cs typeface="Arial" pitchFamily="34" charset="0"/>
              </a:rPr>
              <a:t>19</a:t>
            </a:r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275856" y="1106961"/>
            <a:ext cx="4320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Arial" pitchFamily="34" charset="0"/>
                <a:cs typeface="Arial" pitchFamily="34" charset="0"/>
              </a:rPr>
              <a:t>18</a:t>
            </a:r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779912" y="1556792"/>
            <a:ext cx="5040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Arial" pitchFamily="34" charset="0"/>
                <a:cs typeface="Arial" pitchFamily="34" charset="0"/>
              </a:rPr>
              <a:t>14</a:t>
            </a:r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283968" y="1710680"/>
            <a:ext cx="4320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Arial" pitchFamily="34" charset="0"/>
                <a:cs typeface="Arial" pitchFamily="34" charset="0"/>
              </a:rPr>
              <a:t>13</a:t>
            </a:r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860032" y="2276872"/>
            <a:ext cx="4320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Arial" pitchFamily="34" charset="0"/>
                <a:cs typeface="Arial" pitchFamily="34" charset="0"/>
              </a:rPr>
              <a:t>8</a:t>
            </a:r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364088" y="2346920"/>
            <a:ext cx="4320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Arial" pitchFamily="34" charset="0"/>
                <a:cs typeface="Arial" pitchFamily="34" charset="0"/>
              </a:rPr>
              <a:t>7</a:t>
            </a:r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868144" y="2510276"/>
            <a:ext cx="4320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Arial" pitchFamily="34" charset="0"/>
                <a:cs typeface="Arial" pitchFamily="34" charset="0"/>
              </a:rPr>
              <a:t>5</a:t>
            </a:r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372200" y="2689175"/>
            <a:ext cx="2160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Arial" pitchFamily="34" charset="0"/>
                <a:cs typeface="Arial" pitchFamily="34" charset="0"/>
              </a:rPr>
              <a:t>4</a:t>
            </a:r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897591" y="2818053"/>
            <a:ext cx="5547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Arial" pitchFamily="34" charset="0"/>
                <a:cs typeface="Arial" pitchFamily="34" charset="0"/>
              </a:rPr>
              <a:t>3</a:t>
            </a:r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380312" y="2996952"/>
            <a:ext cx="2160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Arial" pitchFamily="34" charset="0"/>
                <a:cs typeface="Arial" pitchFamily="34" charset="0"/>
              </a:rPr>
              <a:t>1</a:t>
            </a:r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010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Главная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6217</TotalTime>
  <Words>2314</Words>
  <Application>Microsoft Office PowerPoint</Application>
  <PresentationFormat>Экран (4:3)</PresentationFormat>
  <Paragraphs>344</Paragraphs>
  <Slides>45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45</vt:i4>
      </vt:variant>
    </vt:vector>
  </HeadingPairs>
  <TitlesOfParts>
    <vt:vector size="46" baseType="lpstr">
      <vt:lpstr>Исполнительная</vt:lpstr>
      <vt:lpstr>Презентация PowerPoint</vt:lpstr>
      <vt:lpstr>Содержание</vt:lpstr>
      <vt:lpstr>1. Общая информация      Вернуться к содержанию</vt:lpstr>
      <vt:lpstr>Динамика роста количества АКЦ </vt:lpstr>
      <vt:lpstr>Динамика роста количества  рабочих мест</vt:lpstr>
      <vt:lpstr>Удельная часть мультисервисных АКЦ  (по количеству рабочих мест)</vt:lpstr>
      <vt:lpstr>Распеределение по размерам (к-во АКЦ)</vt:lpstr>
      <vt:lpstr>Распределение АКЦ по Украине</vt:lpstr>
      <vt:lpstr>Популярность отраслей</vt:lpstr>
      <vt:lpstr>1. Общая информация. Выводы</vt:lpstr>
      <vt:lpstr>2. Технологии</vt:lpstr>
      <vt:lpstr>Применяемые платформы  (к-во внедрений)</vt:lpstr>
      <vt:lpstr>Интеграторы (к-во внедрений)</vt:lpstr>
      <vt:lpstr>Популярность применяемых CRM</vt:lpstr>
      <vt:lpstr>Использование нетелефонных каналов доступа </vt:lpstr>
      <vt:lpstr>Использование речевых технологий</vt:lpstr>
      <vt:lpstr>Использование системы Workforce Management </vt:lpstr>
      <vt:lpstr>Методы обеспечения информационной безопасности</vt:lpstr>
      <vt:lpstr>Обращения, обслуженые IVR</vt:lpstr>
      <vt:lpstr>Предоставляется ли в АКЦ услуга:</vt:lpstr>
      <vt:lpstr>Наличие в АКЦ возможности:</vt:lpstr>
      <vt:lpstr>2. Технологии. Выводы</vt:lpstr>
      <vt:lpstr>3. Управление персоналом</vt:lpstr>
      <vt:lpstr>Методы измерения Customer Satisfaction</vt:lpstr>
      <vt:lpstr>Комментарии</vt:lpstr>
      <vt:lpstr>Виды занятости персонала</vt:lpstr>
      <vt:lpstr>Средний процент текучести кадров</vt:lpstr>
      <vt:lpstr>Комментарии</vt:lpstr>
      <vt:lpstr>Ожидания по базовым заработным платам</vt:lpstr>
      <vt:lpstr>3. Управление персоналом. Выводы</vt:lpstr>
      <vt:lpstr>4. Финансовая часть</vt:lpstr>
      <vt:lpstr>Исходные данные расчета годового оборота</vt:lpstr>
      <vt:lpstr>Исходные данные расчета годового оборота</vt:lpstr>
      <vt:lpstr>Доли лидеров рынка по обороту  (по украинским проектам)</vt:lpstr>
      <vt:lpstr>Доли лидеров рынка от общего оборота лидеров рынка по украинским проектам</vt:lpstr>
      <vt:lpstr>Доли лидеров рынка от общего объема рынка мультисервисных АКЦ по украинским проектам</vt:lpstr>
      <vt:lpstr>Распределение операционных расходов</vt:lpstr>
      <vt:lpstr>Операционные расходы</vt:lpstr>
      <vt:lpstr>Капитальные расходы</vt:lpstr>
      <vt:lpstr>Методы повышения эффективности работы в 2012 г.</vt:lpstr>
      <vt:lpstr>Методы повышения эффективности работы в 2013 г.</vt:lpstr>
      <vt:lpstr>Выводы</vt:lpstr>
      <vt:lpstr>Презентация PowerPoint</vt:lpstr>
      <vt:lpstr>Список компаний, заполнивших анкету</vt:lpstr>
      <vt:lpstr>Организовали и провели исследование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Ирина</dc:creator>
  <cp:lastModifiedBy>Романенко Мария</cp:lastModifiedBy>
  <cp:revision>219</cp:revision>
  <dcterms:created xsi:type="dcterms:W3CDTF">2013-05-19T18:52:56Z</dcterms:created>
  <dcterms:modified xsi:type="dcterms:W3CDTF">2013-06-24T05:37:54Z</dcterms:modified>
</cp:coreProperties>
</file>